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handoutMasterIdLst>
    <p:handoutMasterId r:id="rId34"/>
  </p:handoutMasterIdLst>
  <p:sldIdLst>
    <p:sldId id="263" r:id="rId2"/>
    <p:sldId id="337" r:id="rId3"/>
    <p:sldId id="362" r:id="rId4"/>
    <p:sldId id="289" r:id="rId5"/>
    <p:sldId id="347" r:id="rId6"/>
    <p:sldId id="348" r:id="rId7"/>
    <p:sldId id="350" r:id="rId8"/>
    <p:sldId id="351" r:id="rId9"/>
    <p:sldId id="318" r:id="rId10"/>
    <p:sldId id="268" r:id="rId11"/>
    <p:sldId id="269" r:id="rId12"/>
    <p:sldId id="270" r:id="rId13"/>
    <p:sldId id="338" r:id="rId14"/>
    <p:sldId id="335" r:id="rId15"/>
    <p:sldId id="352" r:id="rId16"/>
    <p:sldId id="304" r:id="rId17"/>
    <p:sldId id="324" r:id="rId18"/>
    <p:sldId id="326" r:id="rId19"/>
    <p:sldId id="366" r:id="rId20"/>
    <p:sldId id="353" r:id="rId21"/>
    <p:sldId id="355" r:id="rId22"/>
    <p:sldId id="364" r:id="rId23"/>
    <p:sldId id="369" r:id="rId24"/>
    <p:sldId id="331" r:id="rId25"/>
    <p:sldId id="340" r:id="rId26"/>
    <p:sldId id="367" r:id="rId27"/>
    <p:sldId id="359" r:id="rId28"/>
    <p:sldId id="368" r:id="rId29"/>
    <p:sldId id="370" r:id="rId30"/>
    <p:sldId id="342" r:id="rId31"/>
    <p:sldId id="358" r:id="rId32"/>
  </p:sldIdLst>
  <p:sldSz cx="9144000" cy="6858000" type="screen4x3"/>
  <p:notesSz cx="6881813" cy="9296400"/>
  <p:defaultTextStyle>
    <a:defPPr>
      <a:defRPr lang="en-US"/>
    </a:defPPr>
    <a:lvl1pPr algn="ctr" rtl="0" fontAlgn="base">
      <a:spcBef>
        <a:spcPct val="0"/>
      </a:spcBef>
      <a:spcAft>
        <a:spcPct val="0"/>
      </a:spcAft>
      <a:defRPr kern="1200">
        <a:solidFill>
          <a:schemeClr val="tx1"/>
        </a:solidFill>
        <a:latin typeface="Arial" pitchFamily="34" charset="0"/>
        <a:ea typeface="+mn-ea"/>
        <a:cs typeface="+mn-cs"/>
      </a:defRPr>
    </a:lvl1pPr>
    <a:lvl2pPr marL="457200" algn="ctr" rtl="0" fontAlgn="base">
      <a:spcBef>
        <a:spcPct val="0"/>
      </a:spcBef>
      <a:spcAft>
        <a:spcPct val="0"/>
      </a:spcAft>
      <a:defRPr kern="1200">
        <a:solidFill>
          <a:schemeClr val="tx1"/>
        </a:solidFill>
        <a:latin typeface="Arial" pitchFamily="34" charset="0"/>
        <a:ea typeface="+mn-ea"/>
        <a:cs typeface="+mn-cs"/>
      </a:defRPr>
    </a:lvl2pPr>
    <a:lvl3pPr marL="914400" algn="ctr" rtl="0" fontAlgn="base">
      <a:spcBef>
        <a:spcPct val="0"/>
      </a:spcBef>
      <a:spcAft>
        <a:spcPct val="0"/>
      </a:spcAft>
      <a:defRPr kern="1200">
        <a:solidFill>
          <a:schemeClr val="tx1"/>
        </a:solidFill>
        <a:latin typeface="Arial" pitchFamily="34" charset="0"/>
        <a:ea typeface="+mn-ea"/>
        <a:cs typeface="+mn-cs"/>
      </a:defRPr>
    </a:lvl3pPr>
    <a:lvl4pPr marL="1371600" algn="ctr" rtl="0" fontAlgn="base">
      <a:spcBef>
        <a:spcPct val="0"/>
      </a:spcBef>
      <a:spcAft>
        <a:spcPct val="0"/>
      </a:spcAft>
      <a:defRPr kern="1200">
        <a:solidFill>
          <a:schemeClr val="tx1"/>
        </a:solidFill>
        <a:latin typeface="Arial" pitchFamily="34" charset="0"/>
        <a:ea typeface="+mn-ea"/>
        <a:cs typeface="+mn-cs"/>
      </a:defRPr>
    </a:lvl4pPr>
    <a:lvl5pPr marL="1828800" algn="ctr"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lwell, Jennifer A." initials="JC" lastIdx="2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FAE0"/>
    <a:srgbClr val="EDFF92"/>
    <a:srgbClr val="92D050"/>
    <a:srgbClr val="BEF397"/>
    <a:srgbClr val="003366"/>
    <a:srgbClr val="081D54"/>
    <a:srgbClr val="B2B2B2"/>
    <a:srgbClr val="33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17" autoAdjust="0"/>
    <p:restoredTop sz="63284" autoAdjust="0"/>
  </p:normalViewPr>
  <p:slideViewPr>
    <p:cSldViewPr snapToGrid="0">
      <p:cViewPr varScale="1">
        <p:scale>
          <a:sx n="53" d="100"/>
          <a:sy n="53" d="100"/>
        </p:scale>
        <p:origin x="1986" y="78"/>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1422"/>
    </p:cViewPr>
  </p:sorterViewPr>
  <p:notesViewPr>
    <p:cSldViewPr snapToGrid="0">
      <p:cViewPr>
        <p:scale>
          <a:sx n="100" d="100"/>
          <a:sy n="100" d="100"/>
        </p:scale>
        <p:origin x="-1806" y="79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2DA9BF-7139-45E0-967A-83B6BA6266B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607F0B6-6C73-4A11-BD79-937594729D78}">
      <dgm:prSet custT="1"/>
      <dgm:spPr>
        <a:solidFill>
          <a:srgbClr val="002060"/>
        </a:solidFill>
        <a:ln>
          <a:solidFill>
            <a:schemeClr val="tx1"/>
          </a:solidFill>
        </a:ln>
      </dgm:spPr>
      <dgm:t>
        <a:bodyPr/>
        <a:lstStyle/>
        <a:p>
          <a:pPr algn="ctr" rtl="0"/>
          <a:r>
            <a:rPr lang="en-US" sz="1400" b="1" dirty="0" smtClean="0"/>
            <a:t>Performance Management Process</a:t>
          </a:r>
          <a:endParaRPr lang="en-US" sz="1400" b="1" dirty="0"/>
        </a:p>
      </dgm:t>
    </dgm:pt>
    <dgm:pt modelId="{B401806D-DE38-4FFC-9A7F-2981E3900578}" type="parTrans" cxnId="{A6F43D2B-FF37-41C3-8289-4E22086CC586}">
      <dgm:prSet/>
      <dgm:spPr/>
      <dgm:t>
        <a:bodyPr/>
        <a:lstStyle/>
        <a:p>
          <a:pPr algn="ctr"/>
          <a:endParaRPr lang="en-US" sz="1400"/>
        </a:p>
      </dgm:t>
    </dgm:pt>
    <dgm:pt modelId="{9BD9003E-078B-4B01-B835-993BB7067820}" type="sibTrans" cxnId="{A6F43D2B-FF37-41C3-8289-4E22086CC586}">
      <dgm:prSet/>
      <dgm:spPr/>
      <dgm:t>
        <a:bodyPr/>
        <a:lstStyle/>
        <a:p>
          <a:pPr algn="ctr"/>
          <a:endParaRPr lang="en-US" sz="1400"/>
        </a:p>
      </dgm:t>
    </dgm:pt>
    <dgm:pt modelId="{D5D83163-FE92-4FDF-9A69-0353CA516839}" type="pres">
      <dgm:prSet presAssocID="{A02DA9BF-7139-45E0-967A-83B6BA6266B3}" presName="linear" presStyleCnt="0">
        <dgm:presLayoutVars>
          <dgm:animLvl val="lvl"/>
          <dgm:resizeHandles val="exact"/>
        </dgm:presLayoutVars>
      </dgm:prSet>
      <dgm:spPr/>
      <dgm:t>
        <a:bodyPr/>
        <a:lstStyle/>
        <a:p>
          <a:endParaRPr lang="en-US"/>
        </a:p>
      </dgm:t>
    </dgm:pt>
    <dgm:pt modelId="{B9B1BA80-3085-4F4D-840A-05BCCDAD10F5}" type="pres">
      <dgm:prSet presAssocID="{5607F0B6-6C73-4A11-BD79-937594729D78}" presName="parentText" presStyleLbl="node1" presStyleIdx="0" presStyleCnt="1">
        <dgm:presLayoutVars>
          <dgm:chMax val="0"/>
          <dgm:bulletEnabled val="1"/>
        </dgm:presLayoutVars>
      </dgm:prSet>
      <dgm:spPr/>
      <dgm:t>
        <a:bodyPr/>
        <a:lstStyle/>
        <a:p>
          <a:endParaRPr lang="en-US"/>
        </a:p>
      </dgm:t>
    </dgm:pt>
  </dgm:ptLst>
  <dgm:cxnLst>
    <dgm:cxn modelId="{699649F3-6BBF-48C9-BDFE-795DD6A59CDE}" type="presOf" srcId="{A02DA9BF-7139-45E0-967A-83B6BA6266B3}" destId="{D5D83163-FE92-4FDF-9A69-0353CA516839}" srcOrd="0" destOrd="0" presId="urn:microsoft.com/office/officeart/2005/8/layout/vList2"/>
    <dgm:cxn modelId="{A6F43D2B-FF37-41C3-8289-4E22086CC586}" srcId="{A02DA9BF-7139-45E0-967A-83B6BA6266B3}" destId="{5607F0B6-6C73-4A11-BD79-937594729D78}" srcOrd="0" destOrd="0" parTransId="{B401806D-DE38-4FFC-9A7F-2981E3900578}" sibTransId="{9BD9003E-078B-4B01-B835-993BB7067820}"/>
    <dgm:cxn modelId="{497BB668-B5E7-4293-8C56-A4385A802B73}" type="presOf" srcId="{5607F0B6-6C73-4A11-BD79-937594729D78}" destId="{B9B1BA80-3085-4F4D-840A-05BCCDAD10F5}" srcOrd="0" destOrd="0" presId="urn:microsoft.com/office/officeart/2005/8/layout/vList2"/>
    <dgm:cxn modelId="{C1B78B0B-6AD4-45BF-AD78-78643F92385E}" type="presParOf" srcId="{D5D83163-FE92-4FDF-9A69-0353CA516839}" destId="{B9B1BA80-3085-4F4D-840A-05BCCDAD10F5}" srcOrd="0" destOrd="0" presId="urn:microsoft.com/office/officeart/2005/8/layout/vList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5138"/>
          </a:xfrm>
          <a:prstGeom prst="rect">
            <a:avLst/>
          </a:prstGeom>
        </p:spPr>
        <p:txBody>
          <a:bodyPr vert="horz" lIns="91440" tIns="45720" rIns="91440" bIns="45720" rtlCol="0"/>
          <a:lstStyle>
            <a:lvl1pPr algn="r">
              <a:defRPr sz="1200"/>
            </a:lvl1pPr>
          </a:lstStyle>
          <a:p>
            <a:fld id="{828BB1DA-6705-4638-8BAD-3B9A7B3E3FC0}" type="datetimeFigureOut">
              <a:rPr lang="en-US" smtClean="0"/>
              <a:pPr/>
              <a:t>8/1/2019</a:t>
            </a:fld>
            <a:endParaRPr lang="en-US"/>
          </a:p>
        </p:txBody>
      </p:sp>
      <p:sp>
        <p:nvSpPr>
          <p:cNvPr id="4" name="Footer Placeholder 3"/>
          <p:cNvSpPr>
            <a:spLocks noGrp="1"/>
          </p:cNvSpPr>
          <p:nvPr>
            <p:ph type="ftr" sz="quarter" idx="2"/>
          </p:nvPr>
        </p:nvSpPr>
        <p:spPr>
          <a:xfrm>
            <a:off x="0" y="8829675"/>
            <a:ext cx="2982119"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675"/>
            <a:ext cx="2982119" cy="465138"/>
          </a:xfrm>
          <a:prstGeom prst="rect">
            <a:avLst/>
          </a:prstGeom>
        </p:spPr>
        <p:txBody>
          <a:bodyPr vert="horz" lIns="91440" tIns="45720" rIns="91440" bIns="45720" rtlCol="0" anchor="b"/>
          <a:lstStyle>
            <a:lvl1pPr algn="r">
              <a:defRPr sz="1200"/>
            </a:lvl1pPr>
          </a:lstStyle>
          <a:p>
            <a:fld id="{4DB07D10-E1A4-4D97-81A4-13B7AB5EB45E}" type="slidenum">
              <a:rPr lang="en-US" smtClean="0"/>
              <a:pPr/>
              <a:t>‹#›</a:t>
            </a:fld>
            <a:endParaRPr lang="en-US"/>
          </a:p>
        </p:txBody>
      </p:sp>
    </p:spTree>
    <p:extLst>
      <p:ext uri="{BB962C8B-B14F-4D97-AF65-F5344CB8AC3E}">
        <p14:creationId xmlns:p14="http://schemas.microsoft.com/office/powerpoint/2010/main" val="27068845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2" y="0"/>
            <a:ext cx="29829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dirty="0"/>
          </a:p>
        </p:txBody>
      </p:sp>
      <p:sp>
        <p:nvSpPr>
          <p:cNvPr id="8195" name="Rectangle 3"/>
          <p:cNvSpPr>
            <a:spLocks noGrp="1" noChangeArrowheads="1"/>
          </p:cNvSpPr>
          <p:nvPr>
            <p:ph type="dt" idx="1"/>
          </p:nvPr>
        </p:nvSpPr>
        <p:spPr bwMode="auto">
          <a:xfrm>
            <a:off x="3897313" y="0"/>
            <a:ext cx="2982912"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dirty="0"/>
          </a:p>
        </p:txBody>
      </p:sp>
      <p:sp>
        <p:nvSpPr>
          <p:cNvPr id="34820" name="Rectangle 4"/>
          <p:cNvSpPr>
            <a:spLocks noGrp="1" noRot="1" noChangeAspect="1" noChangeArrowheads="1" noTextEdit="1"/>
          </p:cNvSpPr>
          <p:nvPr>
            <p:ph type="sldImg" idx="2"/>
          </p:nvPr>
        </p:nvSpPr>
        <p:spPr bwMode="auto">
          <a:xfrm>
            <a:off x="1116013"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8975" y="4416428"/>
            <a:ext cx="55054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2" y="8829675"/>
            <a:ext cx="2982913"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dirty="0"/>
          </a:p>
        </p:txBody>
      </p:sp>
      <p:sp>
        <p:nvSpPr>
          <p:cNvPr id="8199"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00AE29F-492A-44A0-A775-3F3779414BA0}" type="slidenum">
              <a:rPr lang="en-US"/>
              <a:pPr>
                <a:defRPr/>
              </a:pPr>
              <a:t>‹#›</a:t>
            </a:fld>
            <a:endParaRPr lang="en-US" dirty="0"/>
          </a:p>
        </p:txBody>
      </p:sp>
    </p:spTree>
    <p:extLst>
      <p:ext uri="{BB962C8B-B14F-4D97-AF65-F5344CB8AC3E}">
        <p14:creationId xmlns:p14="http://schemas.microsoft.com/office/powerpoint/2010/main" val="31278661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886761B-39D3-4205-8488-B08319CF2FBD}" type="slidenum">
              <a:rPr lang="en-US" smtClean="0">
                <a:latin typeface="Arial" pitchFamily="34" charset="0"/>
              </a:rPr>
              <a:pPr/>
              <a:t>1</a:t>
            </a:fld>
            <a:endParaRPr lang="en-US" dirty="0" smtClean="0">
              <a:latin typeface="Arial" pitchFamily="34"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310553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5"/>
          <p:cNvSpPr>
            <a:spLocks noGrp="1" noChangeArrowheads="1"/>
          </p:cNvSpPr>
          <p:nvPr>
            <p:ph type="sldNum" sz="quarter" idx="5"/>
          </p:nvPr>
        </p:nvSpPr>
        <p:spPr>
          <a:noFill/>
        </p:spPr>
        <p:txBody>
          <a:bodyPr/>
          <a:lstStyle/>
          <a:p>
            <a:fld id="{D906616A-327E-4B44-9D76-CD058B952161}" type="slidenum">
              <a:rPr lang="en-GB" smtClean="0">
                <a:latin typeface="Arial" pitchFamily="34" charset="0"/>
              </a:rPr>
              <a:pPr/>
              <a:t>10</a:t>
            </a:fld>
            <a:endParaRPr lang="en-GB" dirty="0" smtClean="0">
              <a:latin typeface="Arial" pitchFamily="34" charset="0"/>
            </a:endParaRPr>
          </a:p>
        </p:txBody>
      </p:sp>
      <p:sp>
        <p:nvSpPr>
          <p:cNvPr id="45059" name="Slide Image Placeholder 1"/>
          <p:cNvSpPr>
            <a:spLocks noGrp="1" noRot="1" noChangeAspect="1" noTextEdit="1"/>
          </p:cNvSpPr>
          <p:nvPr>
            <p:ph type="sldImg"/>
          </p:nvPr>
        </p:nvSpPr>
        <p:spPr>
          <a:ln/>
        </p:spPr>
      </p:sp>
      <p:sp>
        <p:nvSpPr>
          <p:cNvPr id="45060"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45061" name="Slide Number Placeholder 3"/>
          <p:cNvSpPr txBox="1">
            <a:spLocks noGrp="1"/>
          </p:cNvSpPr>
          <p:nvPr/>
        </p:nvSpPr>
        <p:spPr bwMode="auto">
          <a:xfrm>
            <a:off x="3886202" y="8829675"/>
            <a:ext cx="2994025" cy="465138"/>
          </a:xfrm>
          <a:prstGeom prst="rect">
            <a:avLst/>
          </a:prstGeom>
          <a:noFill/>
          <a:ln w="9525">
            <a:noFill/>
            <a:round/>
            <a:headEnd/>
            <a:tailEnd/>
          </a:ln>
        </p:spPr>
        <p:txBody>
          <a:bodyPr lIns="19191" tIns="0" rIns="19191" bIns="0" anchor="b"/>
          <a:lstStyle/>
          <a:p>
            <a:pPr algn="r">
              <a:buSzPct val="45000"/>
              <a:tabLst>
                <a:tab pos="712788" algn="l"/>
                <a:tab pos="1425575" algn="l"/>
                <a:tab pos="2141538" algn="l"/>
                <a:tab pos="2855913" algn="l"/>
              </a:tabLst>
            </a:pPr>
            <a:endParaRPr lang="en-GB" sz="1000" i="1" dirty="0">
              <a:solidFill>
                <a:srgbClr val="000000"/>
              </a:solidFill>
              <a:ea typeface="Bitstream Vera Sans"/>
              <a:cs typeface="Bitstream Vera Sans"/>
            </a:endParaRPr>
          </a:p>
        </p:txBody>
      </p:sp>
    </p:spTree>
    <p:extLst>
      <p:ext uri="{BB962C8B-B14F-4D97-AF65-F5344CB8AC3E}">
        <p14:creationId xmlns:p14="http://schemas.microsoft.com/office/powerpoint/2010/main" val="233824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5"/>
          <p:cNvSpPr>
            <a:spLocks noGrp="1" noChangeArrowheads="1"/>
          </p:cNvSpPr>
          <p:nvPr>
            <p:ph type="sldNum" sz="quarter" idx="5"/>
          </p:nvPr>
        </p:nvSpPr>
        <p:spPr>
          <a:noFill/>
        </p:spPr>
        <p:txBody>
          <a:bodyPr/>
          <a:lstStyle/>
          <a:p>
            <a:fld id="{97061015-157C-4E75-B0FE-C479D606BD8D}" type="slidenum">
              <a:rPr lang="en-GB" smtClean="0">
                <a:latin typeface="Arial" pitchFamily="34" charset="0"/>
              </a:rPr>
              <a:pPr/>
              <a:t>11</a:t>
            </a:fld>
            <a:endParaRPr lang="en-GB" dirty="0" smtClean="0">
              <a:latin typeface="Arial" pitchFamily="34" charset="0"/>
            </a:endParaRPr>
          </a:p>
        </p:txBody>
      </p:sp>
      <p:sp>
        <p:nvSpPr>
          <p:cNvPr id="46083" name="Slide Image Placeholder 1"/>
          <p:cNvSpPr>
            <a:spLocks noGrp="1" noRot="1" noChangeAspect="1" noTextEdit="1"/>
          </p:cNvSpPr>
          <p:nvPr>
            <p:ph type="sldImg"/>
          </p:nvPr>
        </p:nvSpPr>
        <p:spPr>
          <a:ln/>
        </p:spPr>
      </p:sp>
      <p:sp>
        <p:nvSpPr>
          <p:cNvPr id="46084"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46085" name="Slide Number Placeholder 3"/>
          <p:cNvSpPr txBox="1">
            <a:spLocks noGrp="1"/>
          </p:cNvSpPr>
          <p:nvPr/>
        </p:nvSpPr>
        <p:spPr bwMode="auto">
          <a:xfrm>
            <a:off x="3886202" y="8828091"/>
            <a:ext cx="2994025" cy="466725"/>
          </a:xfrm>
          <a:prstGeom prst="rect">
            <a:avLst/>
          </a:prstGeom>
          <a:noFill/>
          <a:ln w="9525">
            <a:noFill/>
            <a:round/>
            <a:headEnd/>
            <a:tailEnd/>
          </a:ln>
        </p:spPr>
        <p:txBody>
          <a:bodyPr lIns="19193" tIns="0" rIns="19193" bIns="0" anchor="b"/>
          <a:lstStyle/>
          <a:p>
            <a:pPr algn="r">
              <a:buSzPct val="45000"/>
              <a:tabLst>
                <a:tab pos="712788" algn="l"/>
                <a:tab pos="1427163" algn="l"/>
                <a:tab pos="2143125" algn="l"/>
                <a:tab pos="2857500" algn="l"/>
              </a:tabLst>
            </a:pPr>
            <a:endParaRPr lang="en-GB" sz="1000" i="1" dirty="0">
              <a:solidFill>
                <a:srgbClr val="000000"/>
              </a:solidFill>
              <a:ea typeface="Bitstream Vera Sans"/>
              <a:cs typeface="Bitstream Vera Sans"/>
            </a:endParaRPr>
          </a:p>
        </p:txBody>
      </p:sp>
    </p:spTree>
    <p:extLst>
      <p:ext uri="{BB962C8B-B14F-4D97-AF65-F5344CB8AC3E}">
        <p14:creationId xmlns:p14="http://schemas.microsoft.com/office/powerpoint/2010/main" val="21261904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p:cNvSpPr>
            <a:spLocks noGrp="1" noChangeArrowheads="1"/>
          </p:cNvSpPr>
          <p:nvPr>
            <p:ph type="sldNum" sz="quarter" idx="5"/>
          </p:nvPr>
        </p:nvSpPr>
        <p:spPr>
          <a:noFill/>
        </p:spPr>
        <p:txBody>
          <a:bodyPr/>
          <a:lstStyle/>
          <a:p>
            <a:fld id="{8D467AA3-70D8-4BCE-8D56-1641370E7E67}" type="slidenum">
              <a:rPr lang="en-GB" smtClean="0">
                <a:latin typeface="Arial" pitchFamily="34" charset="0"/>
              </a:rPr>
              <a:pPr/>
              <a:t>12</a:t>
            </a:fld>
            <a:endParaRPr lang="en-GB" dirty="0" smtClean="0">
              <a:latin typeface="Arial" pitchFamily="34" charset="0"/>
            </a:endParaRPr>
          </a:p>
        </p:txBody>
      </p:sp>
      <p:sp>
        <p:nvSpPr>
          <p:cNvPr id="47107" name="Slide Image Placeholder 1"/>
          <p:cNvSpPr>
            <a:spLocks noGrp="1" noRot="1" noChangeAspect="1" noTextEdit="1"/>
          </p:cNvSpPr>
          <p:nvPr>
            <p:ph type="sldImg"/>
          </p:nvPr>
        </p:nvSpPr>
        <p:spPr>
          <a:ln/>
        </p:spPr>
      </p:sp>
      <p:sp>
        <p:nvSpPr>
          <p:cNvPr id="47108"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47109" name="Slide Number Placeholder 3"/>
          <p:cNvSpPr txBox="1">
            <a:spLocks noGrp="1"/>
          </p:cNvSpPr>
          <p:nvPr/>
        </p:nvSpPr>
        <p:spPr bwMode="auto">
          <a:xfrm>
            <a:off x="3886202" y="8828091"/>
            <a:ext cx="2994025" cy="466725"/>
          </a:xfrm>
          <a:prstGeom prst="rect">
            <a:avLst/>
          </a:prstGeom>
          <a:noFill/>
          <a:ln w="9525">
            <a:noFill/>
            <a:round/>
            <a:headEnd/>
            <a:tailEnd/>
          </a:ln>
        </p:spPr>
        <p:txBody>
          <a:bodyPr lIns="19193" tIns="0" rIns="19193" bIns="0" anchor="b"/>
          <a:lstStyle/>
          <a:p>
            <a:pPr algn="r">
              <a:buSzPct val="45000"/>
              <a:tabLst>
                <a:tab pos="712788" algn="l"/>
                <a:tab pos="1427163" algn="l"/>
                <a:tab pos="2143125" algn="l"/>
                <a:tab pos="2857500" algn="l"/>
              </a:tabLst>
            </a:pPr>
            <a:endParaRPr lang="en-GB" sz="1000" i="1" dirty="0">
              <a:solidFill>
                <a:srgbClr val="000000"/>
              </a:solidFill>
              <a:ea typeface="Bitstream Vera Sans"/>
              <a:cs typeface="Bitstream Vera Sans"/>
            </a:endParaRPr>
          </a:p>
        </p:txBody>
      </p:sp>
    </p:spTree>
    <p:extLst>
      <p:ext uri="{BB962C8B-B14F-4D97-AF65-F5344CB8AC3E}">
        <p14:creationId xmlns:p14="http://schemas.microsoft.com/office/powerpoint/2010/main" val="129285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dirty="0" smtClean="0">
                <a:latin typeface="Arial" pitchFamily="34" charset="0"/>
              </a:rPr>
              <a:t>The following slides discuss the steps each Command must make in preparing for the PM PRA process.  </a:t>
            </a:r>
          </a:p>
        </p:txBody>
      </p:sp>
      <p:sp>
        <p:nvSpPr>
          <p:cNvPr id="48132" name="Slide Number Placeholder 3"/>
          <p:cNvSpPr>
            <a:spLocks noGrp="1"/>
          </p:cNvSpPr>
          <p:nvPr>
            <p:ph type="sldNum" sz="quarter" idx="5"/>
          </p:nvPr>
        </p:nvSpPr>
        <p:spPr>
          <a:noFill/>
        </p:spPr>
        <p:txBody>
          <a:bodyPr/>
          <a:lstStyle/>
          <a:p>
            <a:fld id="{227C9A6C-E0D3-4EED-A4FE-6DF9FFBF81E9}" type="slidenum">
              <a:rPr lang="en-US" smtClean="0">
                <a:latin typeface="Arial" pitchFamily="34" charset="0"/>
              </a:rPr>
              <a:pPr/>
              <a:t>13</a:t>
            </a:fld>
            <a:endParaRPr lang="en-US" dirty="0" smtClean="0">
              <a:latin typeface="Arial" pitchFamily="34" charset="0"/>
            </a:endParaRPr>
          </a:p>
        </p:txBody>
      </p:sp>
    </p:spTree>
    <p:extLst>
      <p:ext uri="{BB962C8B-B14F-4D97-AF65-F5344CB8AC3E}">
        <p14:creationId xmlns:p14="http://schemas.microsoft.com/office/powerpoint/2010/main" val="7616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r>
              <a:rPr lang="en-US" dirty="0" smtClean="0">
                <a:latin typeface="Arial" pitchFamily="34" charset="0"/>
              </a:rPr>
              <a:t>Speaker Notes: </a:t>
            </a:r>
          </a:p>
          <a:p>
            <a:r>
              <a:rPr lang="en-US" dirty="0" smtClean="0">
                <a:latin typeface="Arial" pitchFamily="34" charset="0"/>
              </a:rPr>
              <a:t>There is some flexibility in defining the PM PRA.  Larger commands may not have the capacity to have one person conduct the statistical review.  Therefore, the Commander can delegate his/her authority to a panel of PM PRA members</a:t>
            </a:r>
            <a:r>
              <a:rPr lang="en-US" baseline="0" dirty="0" smtClean="0">
                <a:latin typeface="Arial" pitchFamily="34" charset="0"/>
              </a:rPr>
              <a:t> who would in turn advise him/her.</a:t>
            </a:r>
            <a:r>
              <a:rPr lang="en-US" dirty="0" smtClean="0">
                <a:latin typeface="Arial" pitchFamily="34" charset="0"/>
              </a:rPr>
              <a:t>  </a:t>
            </a:r>
          </a:p>
          <a:p>
            <a:endParaRPr lang="en-US" dirty="0" smtClean="0">
              <a:latin typeface="Arial" pitchFamily="34" charset="0"/>
            </a:endParaRPr>
          </a:p>
          <a:p>
            <a:pPr marL="0" lvl="1"/>
            <a:r>
              <a:rPr lang="en-US" dirty="0" smtClean="0">
                <a:latin typeface="Arial" pitchFamily="34" charset="0"/>
              </a:rPr>
              <a:t>Policy states that PM PRA panel members must be Army Intelligence employees.  </a:t>
            </a:r>
          </a:p>
          <a:p>
            <a:pPr marL="0" lvl="1"/>
            <a:r>
              <a:rPr lang="en-US" dirty="0" smtClean="0">
                <a:latin typeface="Arial" pitchFamily="34" charset="0"/>
              </a:rPr>
              <a:t>However, when the entire panel cannot consist of Army Intelligence employees, the Commander may request appropriate personnel from within the Defense Intelligence Community (IC) to participate in their PM PRA Panel to provide appropriate levels of expertise.  In these circumstances, an Army Intelligence employee must serve as the chairperson of the panel. </a:t>
            </a:r>
          </a:p>
          <a:p>
            <a:pPr marL="0" lvl="1"/>
            <a:endParaRPr lang="en-US" dirty="0" smtClean="0">
              <a:latin typeface="Arial" pitchFamily="34" charset="0"/>
            </a:endParaRPr>
          </a:p>
          <a:p>
            <a:pPr marL="0" lvl="1"/>
            <a:r>
              <a:rPr lang="en-US" dirty="0" smtClean="0">
                <a:latin typeface="Arial" pitchFamily="34" charset="0"/>
              </a:rPr>
              <a:t>Commands may want to move up the timelines associated with the completion of employee self-assessments, rating official review, etc.   Moving these deadlines up may help commands to meet all required deadlines. </a:t>
            </a:r>
          </a:p>
          <a:p>
            <a:endParaRPr lang="en-US" dirty="0" smtClean="0">
              <a:latin typeface="Arial" pitchFamily="34" charset="0"/>
            </a:endParaRPr>
          </a:p>
        </p:txBody>
      </p:sp>
      <p:sp>
        <p:nvSpPr>
          <p:cNvPr id="49156" name="Slide Number Placeholder 3"/>
          <p:cNvSpPr>
            <a:spLocks noGrp="1"/>
          </p:cNvSpPr>
          <p:nvPr>
            <p:ph type="sldNum" sz="quarter" idx="5"/>
          </p:nvPr>
        </p:nvSpPr>
        <p:spPr>
          <a:noFill/>
        </p:spPr>
        <p:txBody>
          <a:bodyPr/>
          <a:lstStyle/>
          <a:p>
            <a:fld id="{5B8988BB-3910-41D9-BD3C-4C4E17ECF01C}" type="slidenum">
              <a:rPr lang="en-US" smtClean="0">
                <a:latin typeface="Arial" pitchFamily="34" charset="0"/>
              </a:rPr>
              <a:pPr/>
              <a:t>14</a:t>
            </a:fld>
            <a:endParaRPr lang="en-US" dirty="0" smtClean="0">
              <a:latin typeface="Arial" pitchFamily="34" charset="0"/>
            </a:endParaRPr>
          </a:p>
        </p:txBody>
      </p:sp>
    </p:spTree>
    <p:extLst>
      <p:ext uri="{BB962C8B-B14F-4D97-AF65-F5344CB8AC3E}">
        <p14:creationId xmlns:p14="http://schemas.microsoft.com/office/powerpoint/2010/main" val="14666997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dirty="0" smtClean="0">
                <a:latin typeface="Arial" pitchFamily="34" charset="0"/>
              </a:rPr>
              <a:t>Commands may want to define business rules for the operation of the PM PRA.  For example, a business rule might provide for determining when a face-to-face or virtual meeting could take place.  Another business rule could specify if a conflict-of-interest was present, some panel members should be excused. </a:t>
            </a:r>
          </a:p>
          <a:p>
            <a:endParaRPr lang="en-US" dirty="0" smtClean="0">
              <a:latin typeface="Arial" pitchFamily="34" charset="0"/>
            </a:endParaRPr>
          </a:p>
          <a:p>
            <a:r>
              <a:rPr lang="en-US" dirty="0" smtClean="0">
                <a:latin typeface="Arial" pitchFamily="34" charset="0"/>
              </a:rPr>
              <a:t>Based on the Command PM PRA process, other business rules may be relevant. </a:t>
            </a:r>
          </a:p>
          <a:p>
            <a:endParaRPr lang="en-US" dirty="0" smtClean="0">
              <a:latin typeface="Arial" pitchFamily="34" charset="0"/>
            </a:endParaRPr>
          </a:p>
          <a:p>
            <a:endParaRPr lang="en-US" dirty="0" smtClean="0">
              <a:latin typeface="Arial" pitchFamily="34" charset="0"/>
            </a:endParaRPr>
          </a:p>
        </p:txBody>
      </p:sp>
      <p:sp>
        <p:nvSpPr>
          <p:cNvPr id="50180" name="Slide Number Placeholder 3"/>
          <p:cNvSpPr>
            <a:spLocks noGrp="1"/>
          </p:cNvSpPr>
          <p:nvPr>
            <p:ph type="sldNum" sz="quarter" idx="5"/>
          </p:nvPr>
        </p:nvSpPr>
        <p:spPr>
          <a:noFill/>
        </p:spPr>
        <p:txBody>
          <a:bodyPr/>
          <a:lstStyle/>
          <a:p>
            <a:fld id="{C21F0106-04B6-4C8B-832D-5C172B4B082E}" type="slidenum">
              <a:rPr lang="en-US" smtClean="0">
                <a:latin typeface="Arial" pitchFamily="34" charset="0"/>
              </a:rPr>
              <a:pPr/>
              <a:t>15</a:t>
            </a:fld>
            <a:endParaRPr lang="en-US" dirty="0" smtClean="0">
              <a:latin typeface="Arial" pitchFamily="34" charset="0"/>
            </a:endParaRPr>
          </a:p>
        </p:txBody>
      </p:sp>
    </p:spTree>
    <p:extLst>
      <p:ext uri="{BB962C8B-B14F-4D97-AF65-F5344CB8AC3E}">
        <p14:creationId xmlns:p14="http://schemas.microsoft.com/office/powerpoint/2010/main" val="3733940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dirty="0" smtClean="0">
                <a:latin typeface="Arial" pitchFamily="34" charset="0"/>
              </a:rPr>
              <a:t>A  forced distribution is placing limits on how many employees can receive a particular performance rating.   This is </a:t>
            </a:r>
            <a:r>
              <a:rPr lang="en-US" u="sng" dirty="0" smtClean="0">
                <a:latin typeface="Arial" pitchFamily="34" charset="0"/>
              </a:rPr>
              <a:t>NOT</a:t>
            </a:r>
            <a:r>
              <a:rPr lang="en-US" dirty="0" smtClean="0">
                <a:latin typeface="Arial" pitchFamily="34" charset="0"/>
              </a:rPr>
              <a:t> allowed.  It is not possible to limit the number of employees that receive a particular performance rating;</a:t>
            </a:r>
            <a:r>
              <a:rPr lang="en-US" baseline="0" dirty="0" smtClean="0">
                <a:latin typeface="Arial" pitchFamily="34" charset="0"/>
              </a:rPr>
              <a:t> however, please be mindful of inflation creep which has been evident each year since program inception.  </a:t>
            </a:r>
            <a:r>
              <a:rPr lang="en-US" dirty="0" smtClean="0">
                <a:latin typeface="Arial" pitchFamily="34" charset="0"/>
              </a:rPr>
              <a:t>  </a:t>
            </a:r>
          </a:p>
          <a:p>
            <a:endParaRPr lang="en-US" dirty="0" smtClean="0">
              <a:latin typeface="Arial" pitchFamily="34" charset="0"/>
            </a:endParaRPr>
          </a:p>
          <a:p>
            <a:r>
              <a:rPr lang="en-US" dirty="0" smtClean="0">
                <a:latin typeface="Arial" pitchFamily="34" charset="0"/>
              </a:rPr>
              <a:t>It is important that performance ratings reflect the stated performance rating standards in DCIPS policy.  The PM PRA role is to help ensure that adherence to these standards takes place. </a:t>
            </a:r>
          </a:p>
        </p:txBody>
      </p:sp>
      <p:sp>
        <p:nvSpPr>
          <p:cNvPr id="51204" name="Slide Number Placeholder 3"/>
          <p:cNvSpPr>
            <a:spLocks noGrp="1"/>
          </p:cNvSpPr>
          <p:nvPr>
            <p:ph type="sldNum" sz="quarter" idx="5"/>
          </p:nvPr>
        </p:nvSpPr>
        <p:spPr>
          <a:noFill/>
        </p:spPr>
        <p:txBody>
          <a:bodyPr/>
          <a:lstStyle/>
          <a:p>
            <a:fld id="{31F59A7B-66C1-47D6-9342-7F05706C66D2}" type="slidenum">
              <a:rPr lang="en-US" smtClean="0">
                <a:latin typeface="Arial" pitchFamily="34" charset="0"/>
              </a:rPr>
              <a:pPr/>
              <a:t>16</a:t>
            </a:fld>
            <a:endParaRPr lang="en-US" dirty="0" smtClean="0">
              <a:latin typeface="Arial" pitchFamily="34" charset="0"/>
            </a:endParaRPr>
          </a:p>
        </p:txBody>
      </p:sp>
    </p:spTree>
    <p:extLst>
      <p:ext uri="{BB962C8B-B14F-4D97-AF65-F5344CB8AC3E}">
        <p14:creationId xmlns:p14="http://schemas.microsoft.com/office/powerpoint/2010/main" val="6130952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r>
              <a:rPr lang="en-US" dirty="0" smtClean="0">
                <a:latin typeface="Arial" pitchFamily="34" charset="0"/>
              </a:rPr>
              <a:t>Speaker Notes: </a:t>
            </a:r>
          </a:p>
        </p:txBody>
      </p:sp>
      <p:sp>
        <p:nvSpPr>
          <p:cNvPr id="52228" name="Slide Number Placeholder 3"/>
          <p:cNvSpPr>
            <a:spLocks noGrp="1"/>
          </p:cNvSpPr>
          <p:nvPr>
            <p:ph type="sldNum" sz="quarter" idx="5"/>
          </p:nvPr>
        </p:nvSpPr>
        <p:spPr>
          <a:noFill/>
        </p:spPr>
        <p:txBody>
          <a:bodyPr/>
          <a:lstStyle/>
          <a:p>
            <a:fld id="{7EBB326A-408C-414A-8120-77B774AA6ABF}" type="slidenum">
              <a:rPr lang="en-US" smtClean="0">
                <a:latin typeface="Arial" pitchFamily="34" charset="0"/>
              </a:rPr>
              <a:pPr/>
              <a:t>17</a:t>
            </a:fld>
            <a:endParaRPr lang="en-US" dirty="0" smtClean="0">
              <a:latin typeface="Arial" pitchFamily="34" charset="0"/>
            </a:endParaRPr>
          </a:p>
        </p:txBody>
      </p:sp>
    </p:spTree>
    <p:extLst>
      <p:ext uri="{BB962C8B-B14F-4D97-AF65-F5344CB8AC3E}">
        <p14:creationId xmlns:p14="http://schemas.microsoft.com/office/powerpoint/2010/main" val="35880098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dirty="0" smtClean="0">
                <a:latin typeface="Arial" pitchFamily="34" charset="0"/>
              </a:rPr>
              <a:t>A statistical review allows the PM PRA to see all ratings as a group and across specific categories of information.   A human capital system should make meaningful distinctions in performance.  This means that there are typically a few outstanding or top performers, some excellent performers and many in the successful category.   However, note again that there is NOT a limit to the number of those in each category. </a:t>
            </a:r>
          </a:p>
          <a:p>
            <a:endParaRPr lang="en-US" dirty="0" smtClean="0">
              <a:latin typeface="Arial" pitchFamily="34" charset="0"/>
            </a:endParaRPr>
          </a:p>
          <a:p>
            <a:r>
              <a:rPr lang="en-US" dirty="0" smtClean="0">
                <a:latin typeface="Arial" pitchFamily="34" charset="0"/>
              </a:rPr>
              <a:t>The PM PRA review can help identify if there are too many high or too many low ratings, indicating that performance rating standards may not have been followed appropriately. </a:t>
            </a:r>
          </a:p>
          <a:p>
            <a:r>
              <a:rPr lang="en-US" dirty="0" smtClean="0">
                <a:latin typeface="Arial" pitchFamily="34" charset="0"/>
              </a:rPr>
              <a:t/>
            </a:r>
            <a:br>
              <a:rPr lang="en-US" dirty="0" smtClean="0">
                <a:latin typeface="Arial" pitchFamily="34" charset="0"/>
              </a:rPr>
            </a:br>
            <a:r>
              <a:rPr lang="en-US" dirty="0" smtClean="0">
                <a:latin typeface="Arial" pitchFamily="34" charset="0"/>
              </a:rPr>
              <a:t>The PM PRA can ask for additional information from the rating/reviewing officials to help provide insight as to why a particular rating was given.  </a:t>
            </a:r>
          </a:p>
        </p:txBody>
      </p:sp>
      <p:sp>
        <p:nvSpPr>
          <p:cNvPr id="53252" name="Slide Number Placeholder 3"/>
          <p:cNvSpPr>
            <a:spLocks noGrp="1"/>
          </p:cNvSpPr>
          <p:nvPr>
            <p:ph type="sldNum" sz="quarter" idx="5"/>
          </p:nvPr>
        </p:nvSpPr>
        <p:spPr>
          <a:noFill/>
        </p:spPr>
        <p:txBody>
          <a:bodyPr/>
          <a:lstStyle/>
          <a:p>
            <a:fld id="{0CBE6A1F-0567-4E0D-AFA6-3C6DC9A31ADA}" type="slidenum">
              <a:rPr lang="en-US" smtClean="0">
                <a:latin typeface="Arial" pitchFamily="34" charset="0"/>
              </a:rPr>
              <a:pPr/>
              <a:t>18</a:t>
            </a:fld>
            <a:endParaRPr lang="en-US" dirty="0" smtClean="0">
              <a:latin typeface="Arial" pitchFamily="34" charset="0"/>
            </a:endParaRPr>
          </a:p>
        </p:txBody>
      </p:sp>
    </p:spTree>
    <p:extLst>
      <p:ext uri="{BB962C8B-B14F-4D97-AF65-F5344CB8AC3E}">
        <p14:creationId xmlns:p14="http://schemas.microsoft.com/office/powerpoint/2010/main" val="13553651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54276" name="Slide Number Placeholder 3"/>
          <p:cNvSpPr>
            <a:spLocks noGrp="1"/>
          </p:cNvSpPr>
          <p:nvPr>
            <p:ph type="sldNum" sz="quarter" idx="5"/>
          </p:nvPr>
        </p:nvSpPr>
        <p:spPr>
          <a:noFill/>
        </p:spPr>
        <p:txBody>
          <a:bodyPr/>
          <a:lstStyle/>
          <a:p>
            <a:fld id="{7299E8FA-1049-4608-9A9B-FC81AC52B99F}" type="slidenum">
              <a:rPr lang="en-US" smtClean="0">
                <a:latin typeface="Arial" pitchFamily="34" charset="0"/>
              </a:rPr>
              <a:pPr/>
              <a:t>19</a:t>
            </a:fld>
            <a:endParaRPr lang="en-US" dirty="0" smtClean="0">
              <a:latin typeface="Arial" pitchFamily="34" charset="0"/>
            </a:endParaRPr>
          </a:p>
        </p:txBody>
      </p:sp>
    </p:spTree>
    <p:extLst>
      <p:ext uri="{BB962C8B-B14F-4D97-AF65-F5344CB8AC3E}">
        <p14:creationId xmlns:p14="http://schemas.microsoft.com/office/powerpoint/2010/main" val="636811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r>
              <a:rPr lang="en-US" dirty="0" smtClean="0">
                <a:latin typeface="Arial" pitchFamily="34" charset="0"/>
              </a:rPr>
              <a:t>Speaker Notes: </a:t>
            </a:r>
          </a:p>
          <a:p>
            <a:r>
              <a:rPr lang="en-US" dirty="0" smtClean="0">
                <a:latin typeface="Arial" pitchFamily="34" charset="0"/>
              </a:rPr>
              <a:t>This guidance is intended to assist all Army commands (ACOMs,</a:t>
            </a:r>
            <a:r>
              <a:rPr lang="en-US" baseline="0" dirty="0" smtClean="0">
                <a:latin typeface="Arial" pitchFamily="34" charset="0"/>
              </a:rPr>
              <a:t> ASCCs, DRUs, AASA) </a:t>
            </a:r>
            <a:r>
              <a:rPr lang="en-US" dirty="0" smtClean="0">
                <a:latin typeface="Arial" pitchFamily="34" charset="0"/>
              </a:rPr>
              <a:t>in understanding the role of the Performance Management  Performance Review Authority and how to conduct a statistical review of closeout and year-end ratings. </a:t>
            </a:r>
          </a:p>
          <a:p>
            <a:endParaRPr lang="en-US" dirty="0" smtClean="0">
              <a:latin typeface="Arial" pitchFamily="34" charset="0"/>
            </a:endParaRPr>
          </a:p>
          <a:p>
            <a:r>
              <a:rPr lang="en-US" dirty="0" smtClean="0">
                <a:latin typeface="Arial" pitchFamily="34" charset="0"/>
              </a:rPr>
              <a:t>AP-V 2011, DCIPS Performance Management  policy is available on the DCIPS website for review if needed at: http://g2-public-website.azurewebsites.us/site/dcips/LR.aspx</a:t>
            </a:r>
          </a:p>
        </p:txBody>
      </p:sp>
      <p:sp>
        <p:nvSpPr>
          <p:cNvPr id="36868" name="Slide Number Placeholder 3"/>
          <p:cNvSpPr>
            <a:spLocks noGrp="1"/>
          </p:cNvSpPr>
          <p:nvPr>
            <p:ph type="sldNum" sz="quarter" idx="5"/>
          </p:nvPr>
        </p:nvSpPr>
        <p:spPr>
          <a:noFill/>
        </p:spPr>
        <p:txBody>
          <a:bodyPr/>
          <a:lstStyle/>
          <a:p>
            <a:fld id="{569E13F9-1781-4B6E-BCF6-1F04955EA420}" type="slidenum">
              <a:rPr lang="en-US" smtClean="0">
                <a:latin typeface="Arial" pitchFamily="34" charset="0"/>
              </a:rPr>
              <a:pPr/>
              <a:t>2</a:t>
            </a:fld>
            <a:endParaRPr lang="en-US" dirty="0" smtClean="0">
              <a:latin typeface="Arial" pitchFamily="34" charset="0"/>
            </a:endParaRPr>
          </a:p>
        </p:txBody>
      </p:sp>
    </p:spTree>
    <p:extLst>
      <p:ext uri="{BB962C8B-B14F-4D97-AF65-F5344CB8AC3E}">
        <p14:creationId xmlns:p14="http://schemas.microsoft.com/office/powerpoint/2010/main" val="14021156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r>
              <a:rPr lang="en-US" dirty="0" smtClean="0">
                <a:latin typeface="Arial" pitchFamily="34" charset="0"/>
              </a:rPr>
              <a:t>Speaker Notes: </a:t>
            </a:r>
          </a:p>
          <a:p>
            <a:r>
              <a:rPr lang="en-US" dirty="0" smtClean="0">
                <a:latin typeface="Arial" pitchFamily="34" charset="0"/>
              </a:rPr>
              <a:t>The DPAT is a tool created by USD(I) to assist DCIPS components in reviewing rating distributions through the PM PRA process.</a:t>
            </a:r>
          </a:p>
          <a:p>
            <a:endParaRPr lang="en-US" dirty="0" smtClean="0">
              <a:latin typeface="Arial" pitchFamily="34" charset="0"/>
            </a:endParaRPr>
          </a:p>
          <a:p>
            <a:r>
              <a:rPr lang="en-US" dirty="0" smtClean="0">
                <a:latin typeface="Arial" pitchFamily="34" charset="0"/>
              </a:rPr>
              <a:t>It also serves as a tool that will be used as part of the Performance-Based Bonus process.  The DPAT allows summaries of rating distributions, payouts by various demographics, etc.  </a:t>
            </a:r>
          </a:p>
          <a:p>
            <a:endParaRPr lang="en-US" dirty="0" smtClean="0">
              <a:latin typeface="Arial" pitchFamily="34" charset="0"/>
            </a:endParaRPr>
          </a:p>
        </p:txBody>
      </p:sp>
      <p:sp>
        <p:nvSpPr>
          <p:cNvPr id="55300" name="Slide Number Placeholder 3"/>
          <p:cNvSpPr>
            <a:spLocks noGrp="1"/>
          </p:cNvSpPr>
          <p:nvPr>
            <p:ph type="sldNum" sz="quarter" idx="5"/>
          </p:nvPr>
        </p:nvSpPr>
        <p:spPr>
          <a:noFill/>
        </p:spPr>
        <p:txBody>
          <a:bodyPr/>
          <a:lstStyle/>
          <a:p>
            <a:fld id="{85324E30-BCE0-4B57-B424-94AF6283C5A9}" type="slidenum">
              <a:rPr lang="en-US" smtClean="0">
                <a:latin typeface="Arial" pitchFamily="34" charset="0"/>
              </a:rPr>
              <a:pPr/>
              <a:t>20</a:t>
            </a:fld>
            <a:endParaRPr lang="en-US" dirty="0" smtClean="0">
              <a:latin typeface="Arial" pitchFamily="34" charset="0"/>
            </a:endParaRPr>
          </a:p>
        </p:txBody>
      </p:sp>
    </p:spTree>
    <p:extLst>
      <p:ext uri="{BB962C8B-B14F-4D97-AF65-F5344CB8AC3E}">
        <p14:creationId xmlns:p14="http://schemas.microsoft.com/office/powerpoint/2010/main" val="25938845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dirty="0" smtClean="0">
                <a:latin typeface="Arial" pitchFamily="34" charset="0"/>
              </a:rPr>
              <a:t>The DPAT provides an overview of ratings in the </a:t>
            </a:r>
            <a:r>
              <a:rPr lang="en-US" b="1" dirty="0" smtClean="0">
                <a:latin typeface="Arial" pitchFamily="34" charset="0"/>
              </a:rPr>
              <a:t>Rating Statistics</a:t>
            </a:r>
            <a:r>
              <a:rPr lang="en-US" dirty="0" smtClean="0">
                <a:latin typeface="Arial" pitchFamily="34" charset="0"/>
              </a:rPr>
              <a:t> worksheet.  This worksheet displays the average rating, average element rating, average overall rating, standard deviation, number of employees, number of employees rated, and the rating distributions by ratings. </a:t>
            </a:r>
          </a:p>
          <a:p>
            <a:endParaRPr lang="en-US" dirty="0" smtClean="0">
              <a:latin typeface="Arial" pitchFamily="34" charset="0"/>
            </a:endParaRPr>
          </a:p>
          <a:p>
            <a:r>
              <a:rPr lang="en-US" dirty="0" smtClean="0">
                <a:latin typeface="Arial" pitchFamily="34" charset="0"/>
              </a:rPr>
              <a:t>The statistics provide data by work category, work role, occupational series, rating official, reviewing official, and directorate/organization.</a:t>
            </a:r>
          </a:p>
          <a:p>
            <a:endParaRPr lang="en-US" dirty="0" smtClean="0">
              <a:latin typeface="Arial" pitchFamily="34" charset="0"/>
            </a:endParaRPr>
          </a:p>
          <a:p>
            <a:r>
              <a:rPr lang="en-US" dirty="0" smtClean="0">
                <a:latin typeface="Arial" pitchFamily="34" charset="0"/>
              </a:rPr>
              <a:t>This is a good place for the PM PRA to begin by seeing an overall rating distribution. </a:t>
            </a:r>
          </a:p>
          <a:p>
            <a:endParaRPr lang="en-US" dirty="0" smtClean="0">
              <a:latin typeface="Arial" pitchFamily="34" charset="0"/>
            </a:endParaRPr>
          </a:p>
        </p:txBody>
      </p:sp>
      <p:sp>
        <p:nvSpPr>
          <p:cNvPr id="56324" name="Slide Number Placeholder 3"/>
          <p:cNvSpPr>
            <a:spLocks noGrp="1"/>
          </p:cNvSpPr>
          <p:nvPr>
            <p:ph type="sldNum" sz="quarter" idx="5"/>
          </p:nvPr>
        </p:nvSpPr>
        <p:spPr>
          <a:noFill/>
        </p:spPr>
        <p:txBody>
          <a:bodyPr/>
          <a:lstStyle/>
          <a:p>
            <a:fld id="{94C9B4D5-026E-4444-9F05-47E09623BF19}" type="slidenum">
              <a:rPr lang="en-US" smtClean="0">
                <a:latin typeface="Arial" pitchFamily="34" charset="0"/>
              </a:rPr>
              <a:pPr/>
              <a:t>21</a:t>
            </a:fld>
            <a:endParaRPr lang="en-US" dirty="0" smtClean="0">
              <a:latin typeface="Arial" pitchFamily="34" charset="0"/>
            </a:endParaRPr>
          </a:p>
        </p:txBody>
      </p:sp>
    </p:spTree>
    <p:extLst>
      <p:ext uri="{BB962C8B-B14F-4D97-AF65-F5344CB8AC3E}">
        <p14:creationId xmlns:p14="http://schemas.microsoft.com/office/powerpoint/2010/main" val="41108168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57348" name="Slide Number Placeholder 3"/>
          <p:cNvSpPr>
            <a:spLocks noGrp="1"/>
          </p:cNvSpPr>
          <p:nvPr>
            <p:ph type="sldNum" sz="quarter" idx="5"/>
          </p:nvPr>
        </p:nvSpPr>
        <p:spPr>
          <a:noFill/>
        </p:spPr>
        <p:txBody>
          <a:bodyPr/>
          <a:lstStyle/>
          <a:p>
            <a:fld id="{22822D3D-6CB2-4D4D-8E87-79E3A4A39FE5}" type="slidenum">
              <a:rPr lang="en-US" smtClean="0">
                <a:latin typeface="Arial" pitchFamily="34" charset="0"/>
              </a:rPr>
              <a:pPr/>
              <a:t>22</a:t>
            </a:fld>
            <a:endParaRPr lang="en-US" dirty="0" smtClean="0">
              <a:latin typeface="Arial" pitchFamily="34" charset="0"/>
            </a:endParaRPr>
          </a:p>
        </p:txBody>
      </p:sp>
    </p:spTree>
    <p:extLst>
      <p:ext uri="{BB962C8B-B14F-4D97-AF65-F5344CB8AC3E}">
        <p14:creationId xmlns:p14="http://schemas.microsoft.com/office/powerpoint/2010/main" val="34951038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smtClean="0">
                <a:latin typeface="Arial" pitchFamily="34" charset="0"/>
              </a:rPr>
              <a:t>Too many high ratings diminish the value of a bonus in each pay pool if everyone receives the same rating, the bonus amount is limited. For example, if 10 people in a pay pool receive a 4.7 rating, they will all receive the same dollar amount. Whereas, if there is a more meaningful distinction made, those with higher ratings receive increased dollar amounts. </a:t>
            </a:r>
          </a:p>
          <a:p>
            <a:endParaRPr lang="en-US" dirty="0" smtClean="0">
              <a:latin typeface="Arial" pitchFamily="34" charset="0"/>
            </a:endParaRPr>
          </a:p>
        </p:txBody>
      </p:sp>
      <p:sp>
        <p:nvSpPr>
          <p:cNvPr id="58372" name="Slide Number Placeholder 3"/>
          <p:cNvSpPr>
            <a:spLocks noGrp="1"/>
          </p:cNvSpPr>
          <p:nvPr>
            <p:ph type="sldNum" sz="quarter" idx="5"/>
          </p:nvPr>
        </p:nvSpPr>
        <p:spPr>
          <a:noFill/>
        </p:spPr>
        <p:txBody>
          <a:bodyPr/>
          <a:lstStyle/>
          <a:p>
            <a:fld id="{E1C97D9D-1625-4B64-A15E-6AACA37AD4EF}" type="slidenum">
              <a:rPr lang="en-US" smtClean="0">
                <a:latin typeface="Arial" pitchFamily="34" charset="0"/>
              </a:rPr>
              <a:pPr/>
              <a:t>23</a:t>
            </a:fld>
            <a:endParaRPr lang="en-US" dirty="0" smtClean="0">
              <a:latin typeface="Arial" pitchFamily="34" charset="0"/>
            </a:endParaRPr>
          </a:p>
        </p:txBody>
      </p:sp>
    </p:spTree>
    <p:extLst>
      <p:ext uri="{BB962C8B-B14F-4D97-AF65-F5344CB8AC3E}">
        <p14:creationId xmlns:p14="http://schemas.microsoft.com/office/powerpoint/2010/main" val="30332604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xfrm>
            <a:off x="1060450" y="696913"/>
            <a:ext cx="4760913" cy="3570287"/>
          </a:xfrm>
          <a:ln/>
        </p:spPr>
      </p:sp>
      <p:sp>
        <p:nvSpPr>
          <p:cNvPr id="59395" name="Notes Placeholder 2"/>
          <p:cNvSpPr>
            <a:spLocks noGrp="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dirty="0" smtClean="0">
                <a:latin typeface="Arial" pitchFamily="34" charset="0"/>
              </a:rPr>
              <a:t>The </a:t>
            </a:r>
            <a:r>
              <a:rPr lang="en-US" b="1" dirty="0" smtClean="0">
                <a:latin typeface="Arial" pitchFamily="34" charset="0"/>
              </a:rPr>
              <a:t>Rating Charts</a:t>
            </a:r>
            <a:r>
              <a:rPr lang="en-US" dirty="0" smtClean="0">
                <a:latin typeface="Arial" pitchFamily="34" charset="0"/>
              </a:rPr>
              <a:t> worksheet provides bar charts showing the rating distribution of all the employees with a rating.  The top left chart shows the percentage distribution by integer rating, and the top right chart shows the percentage distribution by decimal rating.  </a:t>
            </a:r>
          </a:p>
          <a:p>
            <a:r>
              <a:rPr lang="en-US" dirty="0" smtClean="0">
                <a:latin typeface="Arial" pitchFamily="34" charset="0"/>
              </a:rPr>
              <a:t>The bottom left chart shows the count of employees by integer rating, and the bottom right chart shows the count of employees by the decimal rating.</a:t>
            </a:r>
          </a:p>
          <a:p>
            <a:r>
              <a:rPr lang="en-US" dirty="0" smtClean="0">
                <a:latin typeface="Arial" pitchFamily="34" charset="0"/>
              </a:rPr>
              <a:t>This rating distribution is not mandated (or forced).</a:t>
            </a:r>
          </a:p>
          <a:p>
            <a:endParaRPr lang="en-US" dirty="0" smtClean="0">
              <a:latin typeface="Arial" pitchFamily="34" charset="0"/>
            </a:endParaRPr>
          </a:p>
        </p:txBody>
      </p:sp>
      <p:sp>
        <p:nvSpPr>
          <p:cNvPr id="59396" name="Slide Number Placeholder 3"/>
          <p:cNvSpPr>
            <a:spLocks noGrp="1"/>
          </p:cNvSpPr>
          <p:nvPr>
            <p:ph type="sldNum" sz="quarter" idx="5"/>
          </p:nvPr>
        </p:nvSpPr>
        <p:spPr>
          <a:noFill/>
        </p:spPr>
        <p:txBody>
          <a:bodyPr/>
          <a:lstStyle/>
          <a:p>
            <a:fld id="{C78C65A2-7336-42D2-A30A-3CAAE5470607}" type="slidenum">
              <a:rPr lang="en-US" smtClean="0">
                <a:latin typeface="Arial" pitchFamily="34" charset="0"/>
              </a:rPr>
              <a:pPr/>
              <a:t>24</a:t>
            </a:fld>
            <a:endParaRPr lang="en-US" dirty="0" smtClean="0">
              <a:latin typeface="Arial" pitchFamily="34" charset="0"/>
            </a:endParaRPr>
          </a:p>
        </p:txBody>
      </p:sp>
    </p:spTree>
    <p:extLst>
      <p:ext uri="{BB962C8B-B14F-4D97-AF65-F5344CB8AC3E}">
        <p14:creationId xmlns:p14="http://schemas.microsoft.com/office/powerpoint/2010/main" val="33391827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r>
              <a:rPr lang="en-US" dirty="0" smtClean="0">
                <a:latin typeface="Arial" pitchFamily="34" charset="0"/>
              </a:rPr>
              <a:t>Speaker Notes: </a:t>
            </a:r>
          </a:p>
          <a:p>
            <a:r>
              <a:rPr lang="en-US" dirty="0" smtClean="0">
                <a:latin typeface="Arial" pitchFamily="34" charset="0"/>
              </a:rPr>
              <a:t>If the PM PRA sees that there are ratings anomalies, such as too many high or low ratings, he/she can request to see the actual evaluation of record to understand the specifics of how the rating was applied.</a:t>
            </a:r>
          </a:p>
          <a:p>
            <a:r>
              <a:rPr lang="en-US" dirty="0" smtClean="0">
                <a:latin typeface="Arial" pitchFamily="34" charset="0"/>
              </a:rPr>
              <a:t>It is important to note that inflated ratings could decrease employee credibility in DCIPS rating system.  In addition, only 50 percent in each pay pool receive performance-based</a:t>
            </a:r>
            <a:r>
              <a:rPr lang="en-US" baseline="0" dirty="0" smtClean="0">
                <a:latin typeface="Arial" pitchFamily="34" charset="0"/>
              </a:rPr>
              <a:t> </a:t>
            </a:r>
            <a:r>
              <a:rPr lang="en-US" dirty="0" smtClean="0">
                <a:latin typeface="Arial" pitchFamily="34" charset="0"/>
              </a:rPr>
              <a:t>bonuses (base-pay</a:t>
            </a:r>
            <a:r>
              <a:rPr lang="en-US" baseline="0" dirty="0" smtClean="0">
                <a:latin typeface="Arial" pitchFamily="34" charset="0"/>
              </a:rPr>
              <a:t> increase monetary awards (DQIs/SQIs) do not count towards the 50 percent, they are capped in the range of 1-10% of the Command’s upper scores as shown on the CWB)</a:t>
            </a:r>
            <a:r>
              <a:rPr lang="en-US" dirty="0" smtClean="0">
                <a:latin typeface="Arial" pitchFamily="34" charset="0"/>
              </a:rPr>
              <a:t>; therefore, making meaningful distinctions in performance will allow those who are truly high performer to receive a more appropriate reward. </a:t>
            </a:r>
          </a:p>
          <a:p>
            <a:r>
              <a:rPr lang="en-US" dirty="0" smtClean="0">
                <a:latin typeface="Arial" pitchFamily="34" charset="0"/>
              </a:rPr>
              <a:t>Too many high ratings diminish the value of a performance-based bonus in each pay pool if everyone receives the same rating, the performance-based bonus amount is limited. For example, if 10 people in a pay pool receive a 4.7 rating, they will all receive the same dollar amount. Whereas, if there is a more meaningful distinction made, those with higher ratings receive increased dollar amounts. </a:t>
            </a:r>
          </a:p>
        </p:txBody>
      </p:sp>
      <p:sp>
        <p:nvSpPr>
          <p:cNvPr id="60420" name="Slide Number Placeholder 3"/>
          <p:cNvSpPr>
            <a:spLocks noGrp="1"/>
          </p:cNvSpPr>
          <p:nvPr>
            <p:ph type="sldNum" sz="quarter" idx="5"/>
          </p:nvPr>
        </p:nvSpPr>
        <p:spPr>
          <a:noFill/>
        </p:spPr>
        <p:txBody>
          <a:bodyPr/>
          <a:lstStyle/>
          <a:p>
            <a:fld id="{46CD1329-03C3-4175-95C5-C98D2F6A7EC9}" type="slidenum">
              <a:rPr lang="en-US" smtClean="0">
                <a:latin typeface="Arial" pitchFamily="34" charset="0"/>
              </a:rPr>
              <a:pPr/>
              <a:t>25</a:t>
            </a:fld>
            <a:endParaRPr lang="en-US" dirty="0" smtClean="0">
              <a:latin typeface="Arial" pitchFamily="34" charset="0"/>
            </a:endParaRPr>
          </a:p>
        </p:txBody>
      </p:sp>
    </p:spTree>
    <p:extLst>
      <p:ext uri="{BB962C8B-B14F-4D97-AF65-F5344CB8AC3E}">
        <p14:creationId xmlns:p14="http://schemas.microsoft.com/office/powerpoint/2010/main" val="9760235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r>
              <a:rPr lang="en-US" dirty="0" smtClean="0">
                <a:latin typeface="Arial" pitchFamily="34" charset="0"/>
              </a:rPr>
              <a:t>Speaker Notes: </a:t>
            </a:r>
          </a:p>
          <a:p>
            <a:r>
              <a:rPr lang="en-US" dirty="0" smtClean="0">
                <a:latin typeface="Arial" pitchFamily="34" charset="0"/>
              </a:rPr>
              <a:t>If the PM PRA sees that there are ratings anomalies, such as too many high or low ratings, he/she can request to see the actual evaluation of record to understand the specifics of how the rating was applied.</a:t>
            </a:r>
          </a:p>
          <a:p>
            <a:r>
              <a:rPr lang="en-US" dirty="0" smtClean="0">
                <a:latin typeface="Arial" pitchFamily="34" charset="0"/>
              </a:rPr>
              <a:t>It is important to note that inflated ratings could decrease employee credibility in DCIPS rating system.  In addition, no more than 50 percent in each pay pool are initially </a:t>
            </a:r>
            <a:r>
              <a:rPr lang="en-US" smtClean="0">
                <a:latin typeface="Arial" pitchFamily="34" charset="0"/>
              </a:rPr>
              <a:t>eligible to receive </a:t>
            </a:r>
            <a:r>
              <a:rPr lang="en-US" dirty="0" smtClean="0">
                <a:latin typeface="Arial" pitchFamily="34" charset="0"/>
              </a:rPr>
              <a:t>performance-based</a:t>
            </a:r>
            <a:r>
              <a:rPr lang="en-US" baseline="0" dirty="0" smtClean="0">
                <a:latin typeface="Arial" pitchFamily="34" charset="0"/>
              </a:rPr>
              <a:t> </a:t>
            </a:r>
            <a:r>
              <a:rPr lang="en-US" dirty="0" smtClean="0">
                <a:latin typeface="Arial" pitchFamily="34" charset="0"/>
              </a:rPr>
              <a:t>bonuses; therefore, making meaningful distinctions in performance will allow those who are truly high performer to receive a more appropriate reward. </a:t>
            </a:r>
          </a:p>
        </p:txBody>
      </p:sp>
      <p:sp>
        <p:nvSpPr>
          <p:cNvPr id="61444" name="Slide Number Placeholder 3"/>
          <p:cNvSpPr>
            <a:spLocks noGrp="1"/>
          </p:cNvSpPr>
          <p:nvPr>
            <p:ph type="sldNum" sz="quarter" idx="5"/>
          </p:nvPr>
        </p:nvSpPr>
        <p:spPr>
          <a:noFill/>
        </p:spPr>
        <p:txBody>
          <a:bodyPr/>
          <a:lstStyle/>
          <a:p>
            <a:fld id="{38D99DC5-2844-4728-9879-3AB3844BE12E}" type="slidenum">
              <a:rPr lang="en-US" smtClean="0">
                <a:latin typeface="Arial" pitchFamily="34" charset="0"/>
              </a:rPr>
              <a:pPr/>
              <a:t>26</a:t>
            </a:fld>
            <a:endParaRPr lang="en-US" dirty="0" smtClean="0">
              <a:latin typeface="Arial" pitchFamily="34" charset="0"/>
            </a:endParaRPr>
          </a:p>
        </p:txBody>
      </p:sp>
    </p:spTree>
    <p:extLst>
      <p:ext uri="{BB962C8B-B14F-4D97-AF65-F5344CB8AC3E}">
        <p14:creationId xmlns:p14="http://schemas.microsoft.com/office/powerpoint/2010/main" val="35269453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r>
              <a:rPr lang="en-US" dirty="0" smtClean="0">
                <a:latin typeface="Arial" pitchFamily="34" charset="0"/>
              </a:rPr>
              <a:t>Speaker Notes: </a:t>
            </a:r>
          </a:p>
          <a:p>
            <a:r>
              <a:rPr lang="en-US" dirty="0" smtClean="0">
                <a:latin typeface="Arial" pitchFamily="34" charset="0"/>
              </a:rPr>
              <a:t>One of the duties of the PM PRA is to determine a modal rating for those employees that do not have an evaluation of record.  Examples of employees might be someone who is called to active duty.  </a:t>
            </a:r>
          </a:p>
          <a:p>
            <a:r>
              <a:rPr lang="en-US" dirty="0" smtClean="0">
                <a:latin typeface="Arial" pitchFamily="34" charset="0"/>
              </a:rPr>
              <a:t>The Mode is a statistical term that indicates the most frequent number.  The mode is NOT a mean (i.e., average).  In DCIPS it is the most frequently given rating to the tenth decimal place (i.e., 3.4).</a:t>
            </a:r>
          </a:p>
          <a:p>
            <a:endParaRPr lang="en-US" dirty="0" smtClean="0">
              <a:latin typeface="Arial" pitchFamily="34" charset="0"/>
            </a:endParaRPr>
          </a:p>
          <a:p>
            <a:r>
              <a:rPr lang="en-US" dirty="0" smtClean="0">
                <a:latin typeface="Arial" pitchFamily="34" charset="0"/>
              </a:rPr>
              <a:t>For specially situated employees, the modal rating is assigned as determined at the first level of PM PRA review.  The modal rating is the most commonly given rating for other employees under the purview of the same PM PRA.  In cases where there is more than one mode (i.e., nine 3.3s and nine 3.4s) the higher rating will be the modal rating.   </a:t>
            </a:r>
          </a:p>
          <a:p>
            <a:r>
              <a:rPr lang="en-US" i="1" dirty="0" smtClean="0">
                <a:latin typeface="Arial" pitchFamily="34" charset="0"/>
              </a:rPr>
              <a:t> </a:t>
            </a:r>
            <a:endParaRPr lang="en-US" dirty="0" smtClean="0">
              <a:latin typeface="Arial" pitchFamily="34" charset="0"/>
            </a:endParaRPr>
          </a:p>
          <a:p>
            <a:endParaRPr lang="en-US" dirty="0" smtClean="0">
              <a:latin typeface="Arial" pitchFamily="34" charset="0"/>
            </a:endParaRPr>
          </a:p>
        </p:txBody>
      </p:sp>
    </p:spTree>
    <p:extLst>
      <p:ext uri="{BB962C8B-B14F-4D97-AF65-F5344CB8AC3E}">
        <p14:creationId xmlns:p14="http://schemas.microsoft.com/office/powerpoint/2010/main" val="32038407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i="1" dirty="0" smtClean="0">
                <a:latin typeface="Arial" pitchFamily="34" charset="0"/>
              </a:rPr>
              <a:t> </a:t>
            </a:r>
            <a:endParaRPr lang="en-US" dirty="0" smtClean="0">
              <a:latin typeface="Arial" pitchFamily="34" charset="0"/>
            </a:endParaRPr>
          </a:p>
          <a:p>
            <a:endParaRPr lang="en-US" dirty="0" smtClean="0">
              <a:latin typeface="Arial" pitchFamily="34" charset="0"/>
            </a:endParaRPr>
          </a:p>
        </p:txBody>
      </p:sp>
    </p:spTree>
    <p:extLst>
      <p:ext uri="{BB962C8B-B14F-4D97-AF65-F5344CB8AC3E}">
        <p14:creationId xmlns:p14="http://schemas.microsoft.com/office/powerpoint/2010/main" val="35342756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Assists management teams in understanding and implementing rater consistency. </a:t>
            </a:r>
            <a:endParaRPr lang="en-US" dirty="0"/>
          </a:p>
        </p:txBody>
      </p:sp>
      <p:sp>
        <p:nvSpPr>
          <p:cNvPr id="4" name="Slide Number Placeholder 3"/>
          <p:cNvSpPr>
            <a:spLocks noGrp="1"/>
          </p:cNvSpPr>
          <p:nvPr>
            <p:ph type="sldNum" sz="quarter" idx="10"/>
          </p:nvPr>
        </p:nvSpPr>
        <p:spPr/>
        <p:txBody>
          <a:bodyPr/>
          <a:lstStyle/>
          <a:p>
            <a:pPr>
              <a:defRPr/>
            </a:pPr>
            <a:fld id="{800AE29F-492A-44A0-A775-3F3779414BA0}" type="slidenum">
              <a:rPr lang="en-US" smtClean="0"/>
              <a:pPr>
                <a:defRPr/>
              </a:pPr>
              <a:t>29</a:t>
            </a:fld>
            <a:endParaRPr lang="en-US" dirty="0"/>
          </a:p>
        </p:txBody>
      </p:sp>
    </p:spTree>
    <p:extLst>
      <p:ext uri="{BB962C8B-B14F-4D97-AF65-F5344CB8AC3E}">
        <p14:creationId xmlns:p14="http://schemas.microsoft.com/office/powerpoint/2010/main" val="4294319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dirty="0" smtClean="0">
                <a:latin typeface="Arial" pitchFamily="34" charset="0"/>
              </a:rPr>
              <a:t>The schedule/timeline shown here provides an overview of the DCIPS performance management cycle.  Note that the timeframes are very short and most are dictated by DCIPS policy. </a:t>
            </a:r>
          </a:p>
          <a:p>
            <a:endParaRPr lang="en-US" dirty="0" smtClean="0">
              <a:latin typeface="Arial" pitchFamily="34" charset="0"/>
            </a:endParaRPr>
          </a:p>
          <a:p>
            <a:r>
              <a:rPr lang="en-US" dirty="0" smtClean="0">
                <a:latin typeface="Arial" pitchFamily="34" charset="0"/>
              </a:rPr>
              <a:t>It is critical to note that all ratings must be final and approved by 15 November. </a:t>
            </a:r>
          </a:p>
          <a:p>
            <a:r>
              <a:rPr lang="en-US" dirty="0" smtClean="0">
                <a:latin typeface="Arial" pitchFamily="34" charset="0"/>
              </a:rPr>
              <a:t>Commands may wish to establish earlier deadlines for their organizations that will help meet the short turnaround needed.  </a:t>
            </a:r>
          </a:p>
        </p:txBody>
      </p:sp>
    </p:spTree>
    <p:extLst>
      <p:ext uri="{BB962C8B-B14F-4D97-AF65-F5344CB8AC3E}">
        <p14:creationId xmlns:p14="http://schemas.microsoft.com/office/powerpoint/2010/main" val="38639763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4516" name="Slide Number Placeholder 3"/>
          <p:cNvSpPr>
            <a:spLocks noGrp="1"/>
          </p:cNvSpPr>
          <p:nvPr>
            <p:ph type="sldNum" sz="quarter" idx="5"/>
          </p:nvPr>
        </p:nvSpPr>
        <p:spPr>
          <a:noFill/>
        </p:spPr>
        <p:txBody>
          <a:bodyPr/>
          <a:lstStyle/>
          <a:p>
            <a:fld id="{240199AF-A334-41AC-AC27-EE5364902D77}" type="slidenum">
              <a:rPr lang="en-US" smtClean="0">
                <a:latin typeface="Arial" pitchFamily="34" charset="0"/>
              </a:rPr>
              <a:pPr/>
              <a:t>30</a:t>
            </a:fld>
            <a:endParaRPr lang="en-US" dirty="0" smtClean="0">
              <a:latin typeface="Arial" pitchFamily="34" charset="0"/>
            </a:endParaRPr>
          </a:p>
        </p:txBody>
      </p:sp>
    </p:spTree>
    <p:extLst>
      <p:ext uri="{BB962C8B-B14F-4D97-AF65-F5344CB8AC3E}">
        <p14:creationId xmlns:p14="http://schemas.microsoft.com/office/powerpoint/2010/main" val="2758601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1116013" y="592138"/>
            <a:ext cx="4648200" cy="3486150"/>
          </a:xfrm>
          <a:ln/>
        </p:spPr>
      </p:sp>
      <p:sp>
        <p:nvSpPr>
          <p:cNvPr id="65539"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65540" name="Slide Number Placeholder 3"/>
          <p:cNvSpPr>
            <a:spLocks noGrp="1"/>
          </p:cNvSpPr>
          <p:nvPr>
            <p:ph type="sldNum" sz="quarter" idx="5"/>
          </p:nvPr>
        </p:nvSpPr>
        <p:spPr>
          <a:noFill/>
        </p:spPr>
        <p:txBody>
          <a:bodyPr/>
          <a:lstStyle/>
          <a:p>
            <a:fld id="{5FE75AC1-92D5-4F26-A14C-84B80931B2C5}" type="slidenum">
              <a:rPr lang="en-US" smtClean="0">
                <a:latin typeface="Arial" pitchFamily="34" charset="0"/>
              </a:rPr>
              <a:pPr/>
              <a:t>31</a:t>
            </a:fld>
            <a:endParaRPr lang="en-US" dirty="0" smtClean="0">
              <a:latin typeface="Arial" pitchFamily="34" charset="0"/>
            </a:endParaRPr>
          </a:p>
        </p:txBody>
      </p:sp>
    </p:spTree>
    <p:extLst>
      <p:ext uri="{BB962C8B-B14F-4D97-AF65-F5344CB8AC3E}">
        <p14:creationId xmlns:p14="http://schemas.microsoft.com/office/powerpoint/2010/main" val="1150731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r>
              <a:rPr lang="en-US" dirty="0" smtClean="0">
                <a:latin typeface="Arial" pitchFamily="34" charset="0"/>
              </a:rPr>
              <a:t>Speaker Notes:</a:t>
            </a:r>
          </a:p>
          <a:p>
            <a:r>
              <a:rPr lang="en-US" dirty="0" smtClean="0">
                <a:latin typeface="Arial" pitchFamily="34" charset="0"/>
              </a:rPr>
              <a:t>The following slides</a:t>
            </a:r>
            <a:r>
              <a:rPr lang="en-US" baseline="0" dirty="0" smtClean="0">
                <a:latin typeface="Arial" pitchFamily="34" charset="0"/>
              </a:rPr>
              <a:t> </a:t>
            </a:r>
            <a:r>
              <a:rPr lang="en-US" dirty="0" smtClean="0">
                <a:latin typeface="Arial" pitchFamily="34" charset="0"/>
              </a:rPr>
              <a:t>review the PM PRA process, roles and responsibilities. </a:t>
            </a:r>
          </a:p>
        </p:txBody>
      </p:sp>
      <p:sp>
        <p:nvSpPr>
          <p:cNvPr id="38916" name="Slide Number Placeholder 3"/>
          <p:cNvSpPr>
            <a:spLocks noGrp="1"/>
          </p:cNvSpPr>
          <p:nvPr>
            <p:ph type="sldNum" sz="quarter" idx="5"/>
          </p:nvPr>
        </p:nvSpPr>
        <p:spPr>
          <a:noFill/>
        </p:spPr>
        <p:txBody>
          <a:bodyPr/>
          <a:lstStyle/>
          <a:p>
            <a:fld id="{BC96851F-DA4E-4CAC-BEF8-4E835B4D197F}" type="slidenum">
              <a:rPr lang="en-US" smtClean="0">
                <a:latin typeface="Arial" pitchFamily="34" charset="0"/>
              </a:rPr>
              <a:pPr/>
              <a:t>4</a:t>
            </a:fld>
            <a:endParaRPr lang="en-US" dirty="0" smtClean="0">
              <a:latin typeface="Arial" pitchFamily="34" charset="0"/>
            </a:endParaRPr>
          </a:p>
        </p:txBody>
      </p:sp>
    </p:spTree>
    <p:extLst>
      <p:ext uri="{BB962C8B-B14F-4D97-AF65-F5344CB8AC3E}">
        <p14:creationId xmlns:p14="http://schemas.microsoft.com/office/powerpoint/2010/main" val="1719810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dirty="0" smtClean="0">
                <a:latin typeface="Arial" pitchFamily="34" charset="0"/>
              </a:rPr>
              <a:t>The  PM PRA role is required by DCIPS policy and part of ensuring accountability and uniformity across the DoD IC and Army DCIPS community.</a:t>
            </a:r>
          </a:p>
        </p:txBody>
      </p:sp>
      <p:sp>
        <p:nvSpPr>
          <p:cNvPr id="39940" name="Slide Number Placeholder 3"/>
          <p:cNvSpPr>
            <a:spLocks noGrp="1"/>
          </p:cNvSpPr>
          <p:nvPr>
            <p:ph type="sldNum" sz="quarter" idx="5"/>
          </p:nvPr>
        </p:nvSpPr>
        <p:spPr>
          <a:noFill/>
        </p:spPr>
        <p:txBody>
          <a:bodyPr/>
          <a:lstStyle/>
          <a:p>
            <a:fld id="{07129BDA-294E-4868-BED1-613CF2D01161}" type="slidenum">
              <a:rPr lang="en-US" smtClean="0">
                <a:latin typeface="Arial" pitchFamily="34" charset="0"/>
              </a:rPr>
              <a:pPr/>
              <a:t>5</a:t>
            </a:fld>
            <a:endParaRPr lang="en-US" dirty="0" smtClean="0">
              <a:latin typeface="Arial" pitchFamily="34" charset="0"/>
            </a:endParaRPr>
          </a:p>
        </p:txBody>
      </p:sp>
    </p:spTree>
    <p:extLst>
      <p:ext uri="{BB962C8B-B14F-4D97-AF65-F5344CB8AC3E}">
        <p14:creationId xmlns:p14="http://schemas.microsoft.com/office/powerpoint/2010/main" val="2336885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US" dirty="0" smtClean="0">
                <a:latin typeface="Arial" pitchFamily="34" charset="0"/>
              </a:rPr>
              <a:t>Speaker Notes:  </a:t>
            </a:r>
          </a:p>
          <a:p>
            <a:endParaRPr lang="en-US" dirty="0" smtClean="0">
              <a:latin typeface="Arial" pitchFamily="34" charset="0"/>
            </a:endParaRPr>
          </a:p>
          <a:p>
            <a:r>
              <a:rPr lang="en-US" dirty="0" smtClean="0">
                <a:latin typeface="Arial" pitchFamily="34" charset="0"/>
              </a:rPr>
              <a:t>The PM PRA statistical review must occur prior to Reviewing Officials approving the final ratings.</a:t>
            </a:r>
          </a:p>
        </p:txBody>
      </p:sp>
      <p:sp>
        <p:nvSpPr>
          <p:cNvPr id="40964" name="Slide Number Placeholder 3"/>
          <p:cNvSpPr txBox="1">
            <a:spLocks noGrp="1"/>
          </p:cNvSpPr>
          <p:nvPr/>
        </p:nvSpPr>
        <p:spPr bwMode="auto">
          <a:xfrm>
            <a:off x="3897313" y="8831263"/>
            <a:ext cx="2982912" cy="463550"/>
          </a:xfrm>
          <a:prstGeom prst="rect">
            <a:avLst/>
          </a:prstGeom>
          <a:noFill/>
          <a:ln w="9525">
            <a:noFill/>
            <a:miter lim="800000"/>
            <a:headEnd/>
            <a:tailEnd/>
          </a:ln>
        </p:spPr>
        <p:txBody>
          <a:bodyPr lIns="92629" tIns="46315" rIns="92629" bIns="46315" anchor="b"/>
          <a:lstStyle/>
          <a:p>
            <a:pPr algn="r"/>
            <a:fld id="{CE5D7AEC-92BA-4369-8182-BF0AC217EBA3}" type="slidenum">
              <a:rPr lang="en-US" sz="1200"/>
              <a:pPr algn="r"/>
              <a:t>6</a:t>
            </a:fld>
            <a:endParaRPr lang="en-US" sz="1200" dirty="0"/>
          </a:p>
        </p:txBody>
      </p:sp>
    </p:spTree>
    <p:extLst>
      <p:ext uri="{BB962C8B-B14F-4D97-AF65-F5344CB8AC3E}">
        <p14:creationId xmlns:p14="http://schemas.microsoft.com/office/powerpoint/2010/main" val="341218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xfrm>
            <a:off x="611188" y="4495803"/>
            <a:ext cx="5505450" cy="4183063"/>
          </a:xfrm>
          <a:noFill/>
          <a:ln/>
        </p:spPr>
        <p:txBody>
          <a:bodyPr/>
          <a:lstStyle/>
          <a:p>
            <a:r>
              <a:rPr lang="en-US" dirty="0" smtClean="0">
                <a:latin typeface="Arial" pitchFamily="34" charset="0"/>
              </a:rPr>
              <a:t>Speaker Notes: </a:t>
            </a:r>
          </a:p>
          <a:p>
            <a:r>
              <a:rPr lang="en-US" dirty="0" smtClean="0">
                <a:latin typeface="Arial" pitchFamily="34" charset="0"/>
              </a:rPr>
              <a:t>The Performance Management PRA review may run concurrently with Reviewing Official action if necessary.</a:t>
            </a:r>
          </a:p>
        </p:txBody>
      </p:sp>
      <p:sp>
        <p:nvSpPr>
          <p:cNvPr id="41988" name="Slide Number Placeholder 3"/>
          <p:cNvSpPr txBox="1">
            <a:spLocks noGrp="1"/>
          </p:cNvSpPr>
          <p:nvPr/>
        </p:nvSpPr>
        <p:spPr bwMode="auto">
          <a:xfrm>
            <a:off x="3897313" y="8831263"/>
            <a:ext cx="2982912" cy="463550"/>
          </a:xfrm>
          <a:prstGeom prst="rect">
            <a:avLst/>
          </a:prstGeom>
          <a:noFill/>
          <a:ln w="9525">
            <a:noFill/>
            <a:miter lim="800000"/>
            <a:headEnd/>
            <a:tailEnd/>
          </a:ln>
        </p:spPr>
        <p:txBody>
          <a:bodyPr lIns="92629" tIns="46315" rIns="92629" bIns="46315" anchor="b"/>
          <a:lstStyle/>
          <a:p>
            <a:pPr algn="r"/>
            <a:fld id="{DB63F633-34B8-416A-B68D-24269B9161EA}" type="slidenum">
              <a:rPr lang="en-US" sz="1200"/>
              <a:pPr algn="r"/>
              <a:t>7</a:t>
            </a:fld>
            <a:endParaRPr lang="en-US" sz="1200" dirty="0"/>
          </a:p>
        </p:txBody>
      </p:sp>
    </p:spTree>
    <p:extLst>
      <p:ext uri="{BB962C8B-B14F-4D97-AF65-F5344CB8AC3E}">
        <p14:creationId xmlns:p14="http://schemas.microsoft.com/office/powerpoint/2010/main" val="574943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r>
              <a:rPr lang="en-US" dirty="0" smtClean="0">
                <a:latin typeface="Arial" pitchFamily="34" charset="0"/>
              </a:rPr>
              <a:t>Speaker Notes: </a:t>
            </a:r>
          </a:p>
          <a:p>
            <a:r>
              <a:rPr lang="en-US" dirty="0" smtClean="0">
                <a:latin typeface="Arial" pitchFamily="34" charset="0"/>
              </a:rPr>
              <a:t>It is only at this point that the final rating is available and can be extracted and downloaded into the Compensation Workbench (CWB).  Pay Pool deliberations can not begin until </a:t>
            </a:r>
            <a:r>
              <a:rPr lang="en-US" b="1" dirty="0" smtClean="0">
                <a:latin typeface="Arial" pitchFamily="34" charset="0"/>
              </a:rPr>
              <a:t>all</a:t>
            </a:r>
            <a:r>
              <a:rPr lang="en-US" dirty="0" smtClean="0">
                <a:latin typeface="Arial" pitchFamily="34" charset="0"/>
              </a:rPr>
              <a:t> evaluations are final.  </a:t>
            </a:r>
          </a:p>
        </p:txBody>
      </p:sp>
      <p:sp>
        <p:nvSpPr>
          <p:cNvPr id="43012" name="Slide Number Placeholder 3"/>
          <p:cNvSpPr txBox="1">
            <a:spLocks noGrp="1"/>
          </p:cNvSpPr>
          <p:nvPr/>
        </p:nvSpPr>
        <p:spPr bwMode="auto">
          <a:xfrm>
            <a:off x="3897313" y="8831263"/>
            <a:ext cx="2982912" cy="463550"/>
          </a:xfrm>
          <a:prstGeom prst="rect">
            <a:avLst/>
          </a:prstGeom>
          <a:noFill/>
          <a:ln w="9525">
            <a:noFill/>
            <a:miter lim="800000"/>
            <a:headEnd/>
            <a:tailEnd/>
          </a:ln>
        </p:spPr>
        <p:txBody>
          <a:bodyPr lIns="92629" tIns="46315" rIns="92629" bIns="46315" anchor="b"/>
          <a:lstStyle/>
          <a:p>
            <a:pPr algn="r"/>
            <a:fld id="{CF502F6F-4077-4EF6-9DFF-A236CBE852C0}" type="slidenum">
              <a:rPr lang="en-US" sz="1200"/>
              <a:pPr algn="r"/>
              <a:t>8</a:t>
            </a:fld>
            <a:endParaRPr lang="en-US" sz="1200" dirty="0"/>
          </a:p>
        </p:txBody>
      </p:sp>
    </p:spTree>
    <p:extLst>
      <p:ext uri="{BB962C8B-B14F-4D97-AF65-F5344CB8AC3E}">
        <p14:creationId xmlns:p14="http://schemas.microsoft.com/office/powerpoint/2010/main" val="20286748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dirty="0" smtClean="0">
              <a:latin typeface="Arial" pitchFamily="34" charset="0"/>
            </a:endParaRPr>
          </a:p>
        </p:txBody>
      </p:sp>
      <p:sp>
        <p:nvSpPr>
          <p:cNvPr id="44036" name="Slide Number Placeholder 3"/>
          <p:cNvSpPr>
            <a:spLocks noGrp="1"/>
          </p:cNvSpPr>
          <p:nvPr>
            <p:ph type="sldNum" sz="quarter" idx="5"/>
          </p:nvPr>
        </p:nvSpPr>
        <p:spPr>
          <a:noFill/>
        </p:spPr>
        <p:txBody>
          <a:bodyPr/>
          <a:lstStyle/>
          <a:p>
            <a:fld id="{19AA4194-C280-4E12-8FBD-C67FAEE7A1D5}" type="slidenum">
              <a:rPr lang="en-US" smtClean="0">
                <a:latin typeface="Arial" pitchFamily="34" charset="0"/>
              </a:rPr>
              <a:pPr/>
              <a:t>9</a:t>
            </a:fld>
            <a:endParaRPr lang="en-US" dirty="0" smtClean="0">
              <a:latin typeface="Arial" pitchFamily="34" charset="0"/>
            </a:endParaRPr>
          </a:p>
        </p:txBody>
      </p:sp>
    </p:spTree>
    <p:extLst>
      <p:ext uri="{BB962C8B-B14F-4D97-AF65-F5344CB8AC3E}">
        <p14:creationId xmlns:p14="http://schemas.microsoft.com/office/powerpoint/2010/main" val="35274404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457200" y="533400"/>
            <a:ext cx="8153400" cy="5791200"/>
          </a:xfrm>
          <a:prstGeom prst="rect">
            <a:avLst/>
          </a:prstGeom>
          <a:noFill/>
          <a:ln w="57150">
            <a:solidFill>
              <a:srgbClr val="081D54"/>
            </a:solidFill>
            <a:miter lim="800000"/>
            <a:headEnd/>
            <a:tailEnd/>
          </a:ln>
          <a:effectLst/>
        </p:spPr>
        <p:txBody>
          <a:bodyPr wrap="none" anchor="ctr"/>
          <a:lstStyle/>
          <a:p>
            <a:pPr>
              <a:defRPr/>
            </a:pPr>
            <a:endParaRPr lang="en-US" dirty="0">
              <a:latin typeface="Arial" charset="0"/>
            </a:endParaRPr>
          </a:p>
        </p:txBody>
      </p:sp>
      <p:pic>
        <p:nvPicPr>
          <p:cNvPr id="5" name="Picture 9"/>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2590800" y="1219200"/>
            <a:ext cx="3663950" cy="2057400"/>
          </a:xfrm>
          <a:prstGeom prst="rect">
            <a:avLst/>
          </a:prstGeom>
          <a:noFill/>
          <a:ln w="9525">
            <a:noFill/>
            <a:miter lim="800000"/>
            <a:headEnd/>
            <a:tailEnd/>
          </a:ln>
        </p:spPr>
      </p:pic>
      <p:sp>
        <p:nvSpPr>
          <p:cNvPr id="7170" name="Rectangle 2"/>
          <p:cNvSpPr>
            <a:spLocks noGrp="1" noChangeArrowheads="1"/>
          </p:cNvSpPr>
          <p:nvPr>
            <p:ph type="ctrTitle"/>
          </p:nvPr>
        </p:nvSpPr>
        <p:spPr>
          <a:xfrm>
            <a:off x="1143000" y="3333750"/>
            <a:ext cx="7010400" cy="1085850"/>
          </a:xfrm>
        </p:spPr>
        <p:txBody>
          <a:bodyPr/>
          <a:lstStyle>
            <a:lvl1pPr>
              <a:defRPr/>
            </a:lvl1pPr>
          </a:lstStyle>
          <a:p>
            <a:r>
              <a:rPr lang="en-US"/>
              <a:t>Click to edit Master title style</a:t>
            </a:r>
          </a:p>
        </p:txBody>
      </p:sp>
      <p:sp>
        <p:nvSpPr>
          <p:cNvPr id="7171" name="Rectangle 3"/>
          <p:cNvSpPr>
            <a:spLocks noGrp="1" noChangeArrowheads="1"/>
          </p:cNvSpPr>
          <p:nvPr>
            <p:ph type="subTitle" idx="1"/>
          </p:nvPr>
        </p:nvSpPr>
        <p:spPr>
          <a:xfrm>
            <a:off x="1371600" y="4648200"/>
            <a:ext cx="6400800" cy="685800"/>
          </a:xfrm>
        </p:spPr>
        <p:txBody>
          <a:bodyPr/>
          <a:lstStyle>
            <a:lvl1pPr marL="0" indent="0">
              <a:buFont typeface="Wingdings" pitchFamily="2" charset="2"/>
              <a:buNone/>
              <a:defRPr/>
            </a:lvl1pPr>
          </a:lstStyle>
          <a:p>
            <a:r>
              <a:rPr lang="en-US" dirty="0"/>
              <a:t>Click to edit Master subtitle style</a:t>
            </a:r>
          </a:p>
        </p:txBody>
      </p:sp>
      <p:sp>
        <p:nvSpPr>
          <p:cNvPr id="8" name="Rectangle 4"/>
          <p:cNvSpPr>
            <a:spLocks noGrp="1" noChangeArrowheads="1"/>
          </p:cNvSpPr>
          <p:nvPr>
            <p:ph type="dt" sz="half" idx="10"/>
          </p:nvPr>
        </p:nvSpPr>
        <p:spPr/>
        <p:txBody>
          <a:bodyPr/>
          <a:lstStyle>
            <a:lvl1pPr>
              <a:defRPr>
                <a:solidFill>
                  <a:schemeClr val="tx1"/>
                </a:solidFill>
              </a:defRPr>
            </a:lvl1pPr>
          </a:lstStyle>
          <a:p>
            <a:pPr>
              <a:defRPr/>
            </a:pPr>
            <a:endParaRPr lang="en-US" dirty="0"/>
          </a:p>
        </p:txBody>
      </p:sp>
      <p:sp>
        <p:nvSpPr>
          <p:cNvPr id="9" name="Rectangle 5"/>
          <p:cNvSpPr>
            <a:spLocks noGrp="1" noChangeArrowheads="1"/>
          </p:cNvSpPr>
          <p:nvPr>
            <p:ph type="ftr" sz="quarter" idx="11"/>
          </p:nvPr>
        </p:nvSpPr>
        <p:spPr/>
        <p:txBody>
          <a:bodyPr/>
          <a:lstStyle>
            <a:lvl1pPr>
              <a:defRPr>
                <a:solidFill>
                  <a:schemeClr val="tx1"/>
                </a:solidFill>
              </a:defRPr>
            </a:lvl1pPr>
          </a:lstStyle>
          <a:p>
            <a:pPr>
              <a:defRPr/>
            </a:pPr>
            <a:endParaRPr lang="en-US" dirty="0"/>
          </a:p>
        </p:txBody>
      </p:sp>
      <p:sp>
        <p:nvSpPr>
          <p:cNvPr id="10" name="Rectangle 6"/>
          <p:cNvSpPr>
            <a:spLocks noGrp="1" noChangeArrowheads="1"/>
          </p:cNvSpPr>
          <p:nvPr>
            <p:ph type="sldNum" sz="quarter" idx="12"/>
          </p:nvPr>
        </p:nvSpPr>
        <p:spPr/>
        <p:txBody>
          <a:bodyPr/>
          <a:lstStyle>
            <a:lvl1pPr>
              <a:defRPr>
                <a:solidFill>
                  <a:schemeClr val="tx1"/>
                </a:solidFill>
              </a:defRPr>
            </a:lvl1pPr>
          </a:lstStyle>
          <a:p>
            <a:pPr>
              <a:defRPr/>
            </a:pPr>
            <a:fld id="{A1D6F417-A880-4410-ACFB-9A0EB1A49E4A}" type="slidenum">
              <a:rPr lang="en-US"/>
              <a:pPr>
                <a:defRPr/>
              </a:pPr>
              <a:t>‹#›</a:t>
            </a:fld>
            <a:endParaRPr lang="en-US" dirty="0"/>
          </a:p>
        </p:txBody>
      </p:sp>
      <p:pic>
        <p:nvPicPr>
          <p:cNvPr id="56321" name="Picture 1" descr="DCIPS_blue_logo"/>
          <p:cNvPicPr>
            <a:picLocks noChangeAspect="1" noChangeArrowheads="1"/>
          </p:cNvPicPr>
          <p:nvPr userDrawn="1"/>
        </p:nvPicPr>
        <p:blipFill>
          <a:blip r:embed="rId3" cstate="print"/>
          <a:srcRect/>
          <a:stretch>
            <a:fillRect/>
          </a:stretch>
        </p:blipFill>
        <p:spPr bwMode="auto">
          <a:xfrm>
            <a:off x="5819775" y="5133975"/>
            <a:ext cx="2738541" cy="113982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E153CD1-6616-41AD-B180-012F5D44C63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49" y="182564"/>
            <a:ext cx="2076451" cy="59896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1" y="182564"/>
            <a:ext cx="6076951" cy="59896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A00ED18-C47B-4F08-9DC0-7AB7AAE9184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9"/>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141288" y="304800"/>
            <a:ext cx="1535112" cy="914400"/>
          </a:xfrm>
          <a:prstGeom prst="rect">
            <a:avLst/>
          </a:prstGeom>
          <a:noFill/>
          <a:ln w="9525">
            <a:noFill/>
            <a:miter lim="800000"/>
            <a:headEnd/>
            <a:tailEnd/>
          </a:ln>
        </p:spPr>
      </p:pic>
      <p:sp>
        <p:nvSpPr>
          <p:cNvPr id="2" name="Title 1"/>
          <p:cNvSpPr>
            <a:spLocks noGrp="1"/>
          </p:cNvSpPr>
          <p:nvPr>
            <p:ph type="title"/>
          </p:nvPr>
        </p:nvSpPr>
        <p:spPr>
          <a:xfrm>
            <a:off x="1752600" y="182564"/>
            <a:ext cx="5486400" cy="1112837"/>
          </a:xfrm>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8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38820065-1AD1-4AA4-A982-FB6248777D1D}" type="slidenum">
              <a:rPr lang="en-US"/>
              <a:pPr>
                <a:defRPr/>
              </a:pPr>
              <a:t>‹#›</a:t>
            </a:fld>
            <a:endParaRPr lang="en-US" dirty="0"/>
          </a:p>
        </p:txBody>
      </p:sp>
      <p:pic>
        <p:nvPicPr>
          <p:cNvPr id="55297" name="Picture 1" descr="DCIPS_blue_logo"/>
          <p:cNvPicPr>
            <a:picLocks noChangeAspect="1" noChangeArrowheads="1"/>
          </p:cNvPicPr>
          <p:nvPr userDrawn="1"/>
        </p:nvPicPr>
        <p:blipFill>
          <a:blip r:embed="rId3" cstate="print"/>
          <a:srcRect/>
          <a:stretch>
            <a:fillRect/>
          </a:stretch>
        </p:blipFill>
        <p:spPr bwMode="auto">
          <a:xfrm>
            <a:off x="7222803" y="269875"/>
            <a:ext cx="1857698" cy="987425"/>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3554143-C268-4548-8280-AA92F5160ABE}" type="slidenum">
              <a:rPr lang="en-US"/>
              <a:pPr>
                <a:defRPr/>
              </a:pPr>
              <a:t>‹#›</a:t>
            </a:fld>
            <a:endParaRPr lang="en-US" dirty="0"/>
          </a:p>
        </p:txBody>
      </p:sp>
      <p:pic>
        <p:nvPicPr>
          <p:cNvPr id="7" name="Picture 1" descr="DCIPS_blue_logo"/>
          <p:cNvPicPr>
            <a:picLocks noChangeAspect="1" noChangeArrowheads="1"/>
          </p:cNvPicPr>
          <p:nvPr userDrawn="1"/>
        </p:nvPicPr>
        <p:blipFill>
          <a:blip r:embed="rId2" cstate="print"/>
          <a:srcRect/>
          <a:stretch>
            <a:fillRect/>
          </a:stretch>
        </p:blipFill>
        <p:spPr bwMode="auto">
          <a:xfrm>
            <a:off x="7222803" y="269875"/>
            <a:ext cx="1857698" cy="987425"/>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64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C61814F-1F0D-4D7B-B5A6-472E3F46291A}" type="slidenum">
              <a:rPr lang="en-US"/>
              <a:pPr>
                <a:defRPr/>
              </a:pPr>
              <a:t>‹#›</a:t>
            </a:fld>
            <a:endParaRPr lang="en-US" dirty="0"/>
          </a:p>
        </p:txBody>
      </p:sp>
      <p:pic>
        <p:nvPicPr>
          <p:cNvPr id="8" name="Picture 1" descr="DCIPS_blue_logo"/>
          <p:cNvPicPr>
            <a:picLocks noChangeAspect="1" noChangeArrowheads="1"/>
          </p:cNvPicPr>
          <p:nvPr userDrawn="1"/>
        </p:nvPicPr>
        <p:blipFill>
          <a:blip r:embed="rId2" cstate="print"/>
          <a:srcRect/>
          <a:stretch>
            <a:fillRect/>
          </a:stretch>
        </p:blipFill>
        <p:spPr bwMode="auto">
          <a:xfrm>
            <a:off x="7222803" y="269875"/>
            <a:ext cx="1857698" cy="98742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93C816EC-B6BF-4515-86EC-DBFC990E7F8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51ACD8B5-5302-45EF-8C8A-A47CC5DAEF5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CDF4DA44-90F3-476D-98BD-E73C0B874D15}"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E54BA37-1992-4B29-9179-21E9FA131F92}"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984EE70-B5A0-4D7F-909B-84D44006EBB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1676400" y="182563"/>
            <a:ext cx="5410200" cy="11128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764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rgbClr val="003366"/>
                </a:solidFill>
                <a:latin typeface="Arial"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66"/>
                </a:solidFill>
                <a:latin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81D54"/>
                </a:solidFill>
                <a:latin typeface="Arial" charset="0"/>
              </a:defRPr>
            </a:lvl1pPr>
          </a:lstStyle>
          <a:p>
            <a:pPr>
              <a:defRPr/>
            </a:pPr>
            <a:fld id="{7F85AFE4-2DBC-4631-97D3-A0695E96D7F1}" type="slidenum">
              <a:rPr lang="en-US"/>
              <a:pPr>
                <a:defRPr/>
              </a:pPr>
              <a:t>‹#›</a:t>
            </a:fld>
            <a:endParaRPr lang="en-US" dirty="0"/>
          </a:p>
        </p:txBody>
      </p:sp>
      <p:sp>
        <p:nvSpPr>
          <p:cNvPr id="1032" name="Line 8"/>
          <p:cNvSpPr>
            <a:spLocks noChangeShapeType="1"/>
          </p:cNvSpPr>
          <p:nvPr userDrawn="1"/>
        </p:nvSpPr>
        <p:spPr bwMode="auto">
          <a:xfrm>
            <a:off x="304800" y="1371600"/>
            <a:ext cx="8458200" cy="0"/>
          </a:xfrm>
          <a:prstGeom prst="line">
            <a:avLst/>
          </a:prstGeom>
          <a:noFill/>
          <a:ln w="57150">
            <a:solidFill>
              <a:srgbClr val="081D54"/>
            </a:solidFill>
            <a:round/>
            <a:headEnd/>
            <a:tailEnd/>
          </a:ln>
          <a:effectLst/>
        </p:spPr>
        <p:txBody>
          <a:bodyPr/>
          <a:lstStyle/>
          <a:p>
            <a:pPr>
              <a:defRPr/>
            </a:pPr>
            <a:endParaRPr lang="en-US" dirty="0">
              <a:latin typeface="Arial" charset="0"/>
            </a:endParaRPr>
          </a:p>
        </p:txBody>
      </p:sp>
      <p:pic>
        <p:nvPicPr>
          <p:cNvPr id="3080" name="Picture 9"/>
          <p:cNvPicPr>
            <a:picLocks noChangeAspect="1" noChangeArrowheads="1"/>
          </p:cNvPicPr>
          <p:nvPr userDrawn="1"/>
        </p:nvPicPr>
        <p:blipFill>
          <a:blip r:embed="rId13" cstate="print">
            <a:clrChange>
              <a:clrFrom>
                <a:srgbClr val="FFFFFF"/>
              </a:clrFrom>
              <a:clrTo>
                <a:srgbClr val="FFFFFF">
                  <a:alpha val="0"/>
                </a:srgbClr>
              </a:clrTo>
            </a:clrChange>
          </a:blip>
          <a:srcRect/>
          <a:stretch>
            <a:fillRect/>
          </a:stretch>
        </p:blipFill>
        <p:spPr bwMode="auto">
          <a:xfrm>
            <a:off x="152400" y="357188"/>
            <a:ext cx="1447800" cy="862012"/>
          </a:xfrm>
          <a:prstGeom prst="rect">
            <a:avLst/>
          </a:prstGeom>
          <a:noFill/>
          <a:ln w="9525">
            <a:noFill/>
            <a:miter lim="800000"/>
            <a:headEnd/>
            <a:tailEnd/>
          </a:ln>
        </p:spPr>
      </p:pic>
      <p:pic>
        <p:nvPicPr>
          <p:cNvPr id="3081" name="Picture 4" descr="DCIPS_full_interim_v3tag"/>
          <p:cNvPicPr>
            <a:picLocks noChangeAspect="1" noChangeArrowheads="1"/>
          </p:cNvPicPr>
          <p:nvPr userDrawn="1"/>
        </p:nvPicPr>
        <p:blipFill>
          <a:blip r:embed="rId14" cstate="print"/>
          <a:srcRect b="18280"/>
          <a:stretch>
            <a:fillRect/>
          </a:stretch>
        </p:blipFill>
        <p:spPr bwMode="auto">
          <a:xfrm>
            <a:off x="7239000" y="368300"/>
            <a:ext cx="1828800" cy="927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19" r:id="rId1"/>
    <p:sldLayoutId id="2147484020" r:id="rId2"/>
    <p:sldLayoutId id="2147484018" r:id="rId3"/>
    <p:sldLayoutId id="2147484017" r:id="rId4"/>
    <p:sldLayoutId id="2147484016" r:id="rId5"/>
    <p:sldLayoutId id="2147484015" r:id="rId6"/>
    <p:sldLayoutId id="2147484014" r:id="rId7"/>
    <p:sldLayoutId id="2147484013" r:id="rId8"/>
    <p:sldLayoutId id="2147484012" r:id="rId9"/>
    <p:sldLayoutId id="2147484011" r:id="rId10"/>
    <p:sldLayoutId id="2147484010" r:id="rId11"/>
  </p:sldLayoutIdLst>
  <p:hf hdr="0" ftr="0" dt="0"/>
  <p:txStyles>
    <p:titleStyle>
      <a:lvl1pPr algn="l" rtl="0" eaLnBrk="0" fontAlgn="base" hangingPunct="0">
        <a:spcBef>
          <a:spcPct val="0"/>
        </a:spcBef>
        <a:spcAft>
          <a:spcPct val="0"/>
        </a:spcAft>
        <a:defRPr sz="3200">
          <a:solidFill>
            <a:srgbClr val="081D54"/>
          </a:solidFill>
          <a:latin typeface="+mj-lt"/>
          <a:ea typeface="+mj-ea"/>
          <a:cs typeface="+mj-cs"/>
        </a:defRPr>
      </a:lvl1pPr>
      <a:lvl2pPr algn="l" rtl="0" eaLnBrk="0" fontAlgn="base" hangingPunct="0">
        <a:spcBef>
          <a:spcPct val="0"/>
        </a:spcBef>
        <a:spcAft>
          <a:spcPct val="0"/>
        </a:spcAft>
        <a:defRPr sz="3200">
          <a:solidFill>
            <a:srgbClr val="081D54"/>
          </a:solidFill>
          <a:latin typeface="Arial Black" pitchFamily="34" charset="0"/>
        </a:defRPr>
      </a:lvl2pPr>
      <a:lvl3pPr algn="l" rtl="0" eaLnBrk="0" fontAlgn="base" hangingPunct="0">
        <a:spcBef>
          <a:spcPct val="0"/>
        </a:spcBef>
        <a:spcAft>
          <a:spcPct val="0"/>
        </a:spcAft>
        <a:defRPr sz="3200">
          <a:solidFill>
            <a:srgbClr val="081D54"/>
          </a:solidFill>
          <a:latin typeface="Arial Black" pitchFamily="34" charset="0"/>
        </a:defRPr>
      </a:lvl3pPr>
      <a:lvl4pPr algn="l" rtl="0" eaLnBrk="0" fontAlgn="base" hangingPunct="0">
        <a:spcBef>
          <a:spcPct val="0"/>
        </a:spcBef>
        <a:spcAft>
          <a:spcPct val="0"/>
        </a:spcAft>
        <a:defRPr sz="3200">
          <a:solidFill>
            <a:srgbClr val="081D54"/>
          </a:solidFill>
          <a:latin typeface="Arial Black" pitchFamily="34" charset="0"/>
        </a:defRPr>
      </a:lvl4pPr>
      <a:lvl5pPr algn="l" rtl="0" eaLnBrk="0" fontAlgn="base" hangingPunct="0">
        <a:spcBef>
          <a:spcPct val="0"/>
        </a:spcBef>
        <a:spcAft>
          <a:spcPct val="0"/>
        </a:spcAft>
        <a:defRPr sz="3200">
          <a:solidFill>
            <a:srgbClr val="081D54"/>
          </a:solidFill>
          <a:latin typeface="Arial Black" pitchFamily="34" charset="0"/>
        </a:defRPr>
      </a:lvl5pPr>
      <a:lvl6pPr marL="457200" algn="l" rtl="0" fontAlgn="base">
        <a:spcBef>
          <a:spcPct val="0"/>
        </a:spcBef>
        <a:spcAft>
          <a:spcPct val="0"/>
        </a:spcAft>
        <a:defRPr sz="4000">
          <a:solidFill>
            <a:srgbClr val="081D54"/>
          </a:solidFill>
          <a:latin typeface="Arial Black" pitchFamily="34" charset="0"/>
        </a:defRPr>
      </a:lvl6pPr>
      <a:lvl7pPr marL="914400" algn="l" rtl="0" fontAlgn="base">
        <a:spcBef>
          <a:spcPct val="0"/>
        </a:spcBef>
        <a:spcAft>
          <a:spcPct val="0"/>
        </a:spcAft>
        <a:defRPr sz="4000">
          <a:solidFill>
            <a:srgbClr val="081D54"/>
          </a:solidFill>
          <a:latin typeface="Arial Black" pitchFamily="34" charset="0"/>
        </a:defRPr>
      </a:lvl7pPr>
      <a:lvl8pPr marL="1371600" algn="l" rtl="0" fontAlgn="base">
        <a:spcBef>
          <a:spcPct val="0"/>
        </a:spcBef>
        <a:spcAft>
          <a:spcPct val="0"/>
        </a:spcAft>
        <a:defRPr sz="4000">
          <a:solidFill>
            <a:srgbClr val="081D54"/>
          </a:solidFill>
          <a:latin typeface="Arial Black" pitchFamily="34" charset="0"/>
        </a:defRPr>
      </a:lvl8pPr>
      <a:lvl9pPr marL="1828800" algn="l" rtl="0" fontAlgn="base">
        <a:spcBef>
          <a:spcPct val="0"/>
        </a:spcBef>
        <a:spcAft>
          <a:spcPct val="0"/>
        </a:spcAft>
        <a:defRPr sz="4000">
          <a:solidFill>
            <a:srgbClr val="081D54"/>
          </a:solidFill>
          <a:latin typeface="Arial Black" pitchFamily="34" charset="0"/>
        </a:defRPr>
      </a:lvl9pPr>
    </p:titleStyle>
    <p:bodyStyle>
      <a:lvl1pPr marL="342900" indent="-342900" algn="l" rtl="0" eaLnBrk="0" fontAlgn="base" hangingPunct="0">
        <a:spcBef>
          <a:spcPct val="20000"/>
        </a:spcBef>
        <a:spcAft>
          <a:spcPct val="0"/>
        </a:spcAft>
        <a:buFont typeface="Wingdings" pitchFamily="2" charset="2"/>
        <a:buChar char="§"/>
        <a:defRPr sz="2800">
          <a:solidFill>
            <a:srgbClr val="081D54"/>
          </a:solidFill>
          <a:latin typeface="+mn-lt"/>
          <a:ea typeface="+mn-ea"/>
          <a:cs typeface="+mn-cs"/>
        </a:defRPr>
      </a:lvl1pPr>
      <a:lvl2pPr marL="742950" indent="-285750" algn="l" rtl="0" eaLnBrk="0" fontAlgn="base" hangingPunct="0">
        <a:spcBef>
          <a:spcPct val="20000"/>
        </a:spcBef>
        <a:spcAft>
          <a:spcPct val="0"/>
        </a:spcAft>
        <a:buChar char="–"/>
        <a:defRPr sz="2000">
          <a:solidFill>
            <a:srgbClr val="081D54"/>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rgbClr val="081D54"/>
          </a:solidFill>
          <a:latin typeface="+mn-lt"/>
        </a:defRPr>
      </a:lvl3pPr>
      <a:lvl4pPr marL="1600200" indent="-228600" algn="l" rtl="0" eaLnBrk="0" fontAlgn="base" hangingPunct="0">
        <a:spcBef>
          <a:spcPct val="20000"/>
        </a:spcBef>
        <a:spcAft>
          <a:spcPct val="0"/>
        </a:spcAft>
        <a:buChar char="–"/>
        <a:defRPr sz="2000">
          <a:solidFill>
            <a:srgbClr val="081D54"/>
          </a:solidFill>
          <a:latin typeface="+mn-lt"/>
        </a:defRPr>
      </a:lvl4pPr>
      <a:lvl5pPr marL="2057400" indent="-228600" algn="l" rtl="0" eaLnBrk="0" fontAlgn="base" hangingPunct="0">
        <a:spcBef>
          <a:spcPct val="20000"/>
        </a:spcBef>
        <a:spcAft>
          <a:spcPct val="0"/>
        </a:spcAft>
        <a:buChar char="»"/>
        <a:defRPr sz="2000">
          <a:solidFill>
            <a:srgbClr val="081D54"/>
          </a:solidFill>
          <a:latin typeface="+mn-lt"/>
        </a:defRPr>
      </a:lvl5pPr>
      <a:lvl6pPr marL="2514600" indent="-228600" algn="l" rtl="0" fontAlgn="base">
        <a:spcBef>
          <a:spcPct val="20000"/>
        </a:spcBef>
        <a:spcAft>
          <a:spcPct val="0"/>
        </a:spcAft>
        <a:buChar char="»"/>
        <a:defRPr sz="2000">
          <a:solidFill>
            <a:srgbClr val="081D54"/>
          </a:solidFill>
          <a:latin typeface="+mn-lt"/>
        </a:defRPr>
      </a:lvl6pPr>
      <a:lvl7pPr marL="2971800" indent="-228600" algn="l" rtl="0" fontAlgn="base">
        <a:spcBef>
          <a:spcPct val="20000"/>
        </a:spcBef>
        <a:spcAft>
          <a:spcPct val="0"/>
        </a:spcAft>
        <a:buChar char="»"/>
        <a:defRPr sz="2000">
          <a:solidFill>
            <a:srgbClr val="081D54"/>
          </a:solidFill>
          <a:latin typeface="+mn-lt"/>
        </a:defRPr>
      </a:lvl7pPr>
      <a:lvl8pPr marL="3429000" indent="-228600" algn="l" rtl="0" fontAlgn="base">
        <a:spcBef>
          <a:spcPct val="20000"/>
        </a:spcBef>
        <a:spcAft>
          <a:spcPct val="0"/>
        </a:spcAft>
        <a:buChar char="»"/>
        <a:defRPr sz="2000">
          <a:solidFill>
            <a:srgbClr val="081D54"/>
          </a:solidFill>
          <a:latin typeface="+mn-lt"/>
        </a:defRPr>
      </a:lvl8pPr>
      <a:lvl9pPr marL="3886200" indent="-228600" algn="l" rtl="0" fontAlgn="base">
        <a:spcBef>
          <a:spcPct val="20000"/>
        </a:spcBef>
        <a:spcAft>
          <a:spcPct val="0"/>
        </a:spcAft>
        <a:buChar char="»"/>
        <a:defRPr sz="2000">
          <a:solidFill>
            <a:srgbClr val="081D54"/>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g2-public-website.azurewebsites.us/site/dcips/docs/Lifecycle/ER/Guide%20for%20Developing%20Business%20Rules%20for%20Closeout%20Evaluations_%5b9-3-2010%5d.doc"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0.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1.emf"/><Relationship Id="rId5" Type="http://schemas.openxmlformats.org/officeDocument/2006/relationships/oleObject" Target="../embeddings/Microsoft_Excel_97-2003_Worksheet2.xls"/><Relationship Id="rId4" Type="http://schemas.openxmlformats.org/officeDocument/2006/relationships/oleObject" Target="../embeddings/oleObject2.bin"/></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g2-public-website.azurewebsites.us/site/dcips/docs/Lifecycle/ER/Rater_%20Consistency_Handbook_(Guide_for_Attendee).pdf"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041400" y="3733800"/>
            <a:ext cx="7239000" cy="1295400"/>
          </a:xfrm>
        </p:spPr>
        <p:txBody>
          <a:bodyPr/>
          <a:lstStyle/>
          <a:p>
            <a:pPr algn="ctr" eaLnBrk="1" hangingPunct="1"/>
            <a:r>
              <a:rPr lang="en-US" sz="2800" dirty="0" smtClean="0"/>
              <a:t>Performance Management Performance Review Authority Guidance </a:t>
            </a:r>
            <a:br>
              <a:rPr lang="en-US" sz="2800" dirty="0" smtClean="0"/>
            </a:br>
            <a:endParaRPr lang="en-US" sz="2400" dirty="0" smtClean="0"/>
          </a:p>
        </p:txBody>
      </p:sp>
      <p:sp>
        <p:nvSpPr>
          <p:cNvPr id="6147" name="Rectangle 3"/>
          <p:cNvSpPr>
            <a:spLocks noGrp="1" noChangeArrowheads="1"/>
          </p:cNvSpPr>
          <p:nvPr>
            <p:ph type="subTitle" idx="1"/>
          </p:nvPr>
        </p:nvSpPr>
        <p:spPr>
          <a:xfrm>
            <a:off x="1536700" y="4889500"/>
            <a:ext cx="6400800" cy="685800"/>
          </a:xfrm>
        </p:spPr>
        <p:txBody>
          <a:bodyPr/>
          <a:lstStyle/>
          <a:p>
            <a:pPr algn="ctr" eaLnBrk="1" hangingPunct="1"/>
            <a:r>
              <a:rPr lang="en-US" dirty="0" smtClean="0"/>
              <a:t>Updated July 2019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146300" y="271463"/>
            <a:ext cx="6781800" cy="1112837"/>
          </a:xfrm>
        </p:spPr>
        <p:txBody>
          <a:bodyPr/>
          <a:lstStyle/>
          <a:p>
            <a:r>
              <a:rPr lang="en-US" sz="2800" dirty="0" smtClean="0">
                <a:solidFill>
                  <a:srgbClr val="003366"/>
                </a:solidFill>
              </a:rPr>
              <a:t>        Army PM PRA</a:t>
            </a:r>
          </a:p>
        </p:txBody>
      </p:sp>
      <p:graphicFrame>
        <p:nvGraphicFramePr>
          <p:cNvPr id="15385" name="Group 25"/>
          <p:cNvGraphicFramePr>
            <a:graphicFrameLocks noGrp="1"/>
          </p:cNvGraphicFramePr>
          <p:nvPr/>
        </p:nvGraphicFramePr>
        <p:xfrm>
          <a:off x="304800" y="1470025"/>
          <a:ext cx="8458200" cy="3762376"/>
        </p:xfrm>
        <a:graphic>
          <a:graphicData uri="http://schemas.openxmlformats.org/drawingml/2006/table">
            <a:tbl>
              <a:tblPr/>
              <a:tblGrid>
                <a:gridCol w="1447800"/>
                <a:gridCol w="7010400"/>
              </a:tblGrid>
              <a:tr h="4143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Arial" pitchFamily="34" charset="0"/>
                        </a:rPr>
                        <a:t>Responsibilities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33480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lumMod val="65000"/>
                              <a:lumOff val="35000"/>
                            </a:schemeClr>
                          </a:solidFill>
                          <a:effectLst/>
                          <a:latin typeface="Arial" pitchFamily="34" charset="0"/>
                        </a:rPr>
                        <a:t>Army PM PRA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lumMod val="65000"/>
                              <a:lumOff val="35000"/>
                            </a:schemeClr>
                          </a:solidFill>
                          <a:effectLst/>
                          <a:latin typeface="Arial" pitchFamily="34" charset="0"/>
                        </a:rPr>
                        <a:t>(HQDA ADCS, G-2)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BEF397"/>
                        </a:gs>
                        <a:gs pos="100000">
                          <a:srgbClr val="EAFAE0"/>
                        </a:gs>
                      </a:gsLst>
                      <a:lin ang="5400000" scaled="1"/>
                    </a:gradFill>
                  </a:tcPr>
                </a:tc>
                <a:tc>
                  <a:txBody>
                    <a:bodyPr/>
                    <a:lstStyle/>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endParaRPr kumimoji="0" lang="en-US" sz="1400" b="0" i="0" u="none" strike="noStrike" cap="none" normalizeH="0" baseline="0" dirty="0" smtClean="0">
                        <a:ln>
                          <a:noFill/>
                        </a:ln>
                        <a:solidFill>
                          <a:srgbClr val="000000"/>
                        </a:solidFill>
                        <a:effectLst/>
                        <a:latin typeface="Arial" pitchFamily="34" charset="0"/>
                      </a:endParaRP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None/>
                        <a:tabLst>
                          <a:tab pos="228600" algn="l"/>
                        </a:tabLst>
                      </a:pPr>
                      <a:endParaRPr kumimoji="0" lang="en-US" sz="1400" b="0" i="0" u="none" strike="noStrike" cap="none" normalizeH="0" baseline="0" dirty="0" smtClean="0">
                        <a:ln>
                          <a:noFill/>
                        </a:ln>
                        <a:solidFill>
                          <a:srgbClr val="000000"/>
                        </a:solidFill>
                        <a:effectLst/>
                        <a:latin typeface="Arial" pitchFamily="34" charset="0"/>
                      </a:endParaRP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endParaRPr kumimoji="0" lang="en-US" sz="1400" b="0" i="0" u="none" strike="noStrike" cap="none" normalizeH="0" baseline="0" dirty="0" smtClean="0">
                        <a:ln>
                          <a:noFill/>
                        </a:ln>
                        <a:solidFill>
                          <a:srgbClr val="000000"/>
                        </a:solidFill>
                        <a:effectLst/>
                        <a:latin typeface="Arial" pitchFamily="34" charset="0"/>
                      </a:endParaRP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400" b="0" i="0" u="none" strike="noStrike" cap="none" normalizeH="0" baseline="0" dirty="0" smtClean="0">
                          <a:ln>
                            <a:noFill/>
                          </a:ln>
                          <a:solidFill>
                            <a:srgbClr val="000000"/>
                          </a:solidFill>
                          <a:effectLst/>
                          <a:latin typeface="Arial" pitchFamily="34" charset="0"/>
                        </a:rPr>
                        <a:t>Ensures consistency of performance management policies across component.</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None/>
                        <a:tabLst>
                          <a:tab pos="228600" algn="l"/>
                        </a:tabLst>
                      </a:pPr>
                      <a:endParaRPr kumimoji="0" lang="en-US" sz="1400" b="0" i="0" u="none" strike="noStrike" cap="none" normalizeH="0" baseline="0" dirty="0" smtClean="0">
                        <a:ln>
                          <a:noFill/>
                        </a:ln>
                        <a:solidFill>
                          <a:srgbClr val="000000"/>
                        </a:solidFill>
                        <a:effectLst/>
                        <a:latin typeface="Arial" pitchFamily="34" charset="0"/>
                      </a:endParaRP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400" b="0" i="0" u="none" strike="noStrike" cap="none" normalizeH="0" baseline="0" dirty="0" smtClean="0">
                          <a:ln>
                            <a:noFill/>
                          </a:ln>
                          <a:solidFill>
                            <a:srgbClr val="000000"/>
                          </a:solidFill>
                          <a:effectLst/>
                          <a:latin typeface="Arial" pitchFamily="34" charset="0"/>
                        </a:rPr>
                        <a:t>Ensures compliance with merit system principles.</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None/>
                        <a:tabLst>
                          <a:tab pos="228600" algn="l"/>
                        </a:tabLst>
                      </a:pPr>
                      <a:endParaRPr kumimoji="0" lang="en-US" sz="1400" b="0" i="0" u="none" strike="noStrike" cap="none" normalizeH="0" baseline="0" dirty="0" smtClean="0">
                        <a:ln>
                          <a:noFill/>
                        </a:ln>
                        <a:solidFill>
                          <a:srgbClr val="000000"/>
                        </a:solidFill>
                        <a:effectLst/>
                        <a:latin typeface="Arial" pitchFamily="34" charset="0"/>
                      </a:endParaRP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400" b="0" i="0" u="none" strike="noStrike" cap="none" normalizeH="0" baseline="0" dirty="0" smtClean="0">
                          <a:ln>
                            <a:noFill/>
                          </a:ln>
                          <a:solidFill>
                            <a:srgbClr val="000000"/>
                          </a:solidFill>
                          <a:effectLst/>
                          <a:latin typeface="Arial" pitchFamily="34" charset="0"/>
                        </a:rPr>
                        <a:t>Serves as the Army PM PRA for final independent review and decision of employee’s performance evaluation rating of record when an employee challenges decision by Command PM PRA.</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None/>
                        <a:tabLst>
                          <a:tab pos="228600" algn="l"/>
                        </a:tabLst>
                      </a:pPr>
                      <a:endParaRPr kumimoji="0" lang="en-US" sz="1600" b="0" i="0" u="none" strike="noStrike" cap="none" normalizeH="0" baseline="0" dirty="0" smtClean="0">
                        <a:ln>
                          <a:noFill/>
                        </a:ln>
                        <a:solidFill>
                          <a:srgbClr val="000000"/>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BEF397"/>
                        </a:gs>
                        <a:gs pos="100000">
                          <a:srgbClr val="EAFAE0"/>
                        </a:gs>
                      </a:gsLst>
                      <a:lin ang="5400000" scaled="1"/>
                    </a:gradFill>
                  </a:tcPr>
                </a:tc>
              </a:tr>
            </a:tbl>
          </a:graphicData>
        </a:graphic>
      </p:graphicFrame>
      <p:sp>
        <p:nvSpPr>
          <p:cNvPr id="15374" name="Slide Number Placeholder 7"/>
          <p:cNvSpPr>
            <a:spLocks noGrp="1"/>
          </p:cNvSpPr>
          <p:nvPr>
            <p:ph type="sldNum" sz="quarter" idx="12"/>
          </p:nvPr>
        </p:nvSpPr>
        <p:spPr>
          <a:noFill/>
        </p:spPr>
        <p:txBody>
          <a:bodyPr/>
          <a:lstStyle/>
          <a:p>
            <a:fld id="{EDC81150-7097-4DAC-AC0A-245E4DEA1EF6}" type="slidenum">
              <a:rPr lang="en-US" smtClean="0">
                <a:latin typeface="Arial" pitchFamily="34" charset="0"/>
              </a:rPr>
              <a:pPr/>
              <a:t>10</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676400" y="228600"/>
            <a:ext cx="5867400" cy="1112838"/>
          </a:xfrm>
        </p:spPr>
        <p:txBody>
          <a:bodyPr/>
          <a:lstStyle/>
          <a:p>
            <a:pPr algn="ctr"/>
            <a:r>
              <a:rPr lang="en-US" sz="2800" dirty="0" smtClean="0"/>
              <a:t>Command PM PRA</a:t>
            </a:r>
          </a:p>
        </p:txBody>
      </p:sp>
      <p:graphicFrame>
        <p:nvGraphicFramePr>
          <p:cNvPr id="16400" name="Group 16"/>
          <p:cNvGraphicFramePr>
            <a:graphicFrameLocks noGrp="1"/>
          </p:cNvGraphicFramePr>
          <p:nvPr/>
        </p:nvGraphicFramePr>
        <p:xfrm>
          <a:off x="320675" y="1463675"/>
          <a:ext cx="8429625" cy="4924425"/>
        </p:xfrm>
        <a:graphic>
          <a:graphicData uri="http://schemas.openxmlformats.org/drawingml/2006/table">
            <a:tbl>
              <a:tblPr/>
              <a:tblGrid>
                <a:gridCol w="1455673"/>
                <a:gridCol w="6973952"/>
              </a:tblGrid>
              <a:tr h="37092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Arial" pitchFamily="34" charset="0"/>
                        </a:rPr>
                        <a:t>Responsibilities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455350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404040"/>
                          </a:solidFill>
                          <a:effectLst/>
                          <a:latin typeface="Arial" pitchFamily="34" charset="0"/>
                        </a:rPr>
                        <a:t>Command PM PRA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BEF397"/>
                        </a:gs>
                        <a:gs pos="50000">
                          <a:srgbClr val="D5F6C0"/>
                        </a:gs>
                        <a:gs pos="100000">
                          <a:srgbClr val="EAFAE0"/>
                        </a:gs>
                      </a:gsLst>
                      <a:lin ang="18900000" scaled="1"/>
                    </a:gradFill>
                  </a:tcPr>
                </a:tc>
                <a:tc>
                  <a:txBody>
                    <a:bodyPr/>
                    <a:lstStyle/>
                    <a:p>
                      <a:pPr marL="0" marR="0" lvl="0" indent="0" algn="l" defTabSz="914400" rtl="0" eaLnBrk="1" fontAlgn="base" latinLnBrk="0" hangingPunct="1">
                        <a:lnSpc>
                          <a:spcPct val="115000"/>
                        </a:lnSpc>
                        <a:spcBef>
                          <a:spcPct val="0"/>
                        </a:spcBef>
                        <a:spcAft>
                          <a:spcPct val="0"/>
                        </a:spcAft>
                        <a:buClrTx/>
                        <a:buSzPts val="900"/>
                        <a:buFont typeface="Wingdings" pitchFamily="2" charset="2"/>
                        <a:buNone/>
                        <a:tabLst>
                          <a:tab pos="0" algn="l"/>
                        </a:tabLst>
                      </a:pPr>
                      <a:r>
                        <a:rPr kumimoji="0" lang="en-GB" sz="1200" b="0" i="0" u="none" strike="noStrike" cap="none" normalizeH="0" baseline="0" dirty="0" smtClean="0">
                          <a:ln>
                            <a:noFill/>
                          </a:ln>
                          <a:solidFill>
                            <a:srgbClr val="000000"/>
                          </a:solidFill>
                          <a:effectLst/>
                          <a:latin typeface="Arial" pitchFamily="34" charset="0"/>
                        </a:rPr>
                        <a:t>Provides an organizational perspective for the review of performance ratings to ensure consistency of DCIPS performance management practices:</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200" b="0" i="0" u="none" strike="noStrike" cap="none" normalizeH="0" baseline="0" dirty="0" smtClean="0">
                          <a:ln>
                            <a:noFill/>
                          </a:ln>
                          <a:solidFill>
                            <a:srgbClr val="000000"/>
                          </a:solidFill>
                          <a:effectLst/>
                          <a:latin typeface="Arial" pitchFamily="34" charset="0"/>
                        </a:rPr>
                        <a:t>Determine if a PM PRA panel will be used (if appropriate), appoint panel members and serve as chairperson.</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200" b="0" i="0" u="none" strike="noStrike" cap="none" normalizeH="0" baseline="0" dirty="0" smtClean="0">
                          <a:ln>
                            <a:noFill/>
                          </a:ln>
                          <a:solidFill>
                            <a:srgbClr val="000000"/>
                          </a:solidFill>
                          <a:effectLst/>
                          <a:latin typeface="Arial" pitchFamily="34" charset="0"/>
                        </a:rPr>
                        <a:t>Notifies employees of their PM PRA structure no later than 90 days prior to end of rating cycle.</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200" b="0" i="0" u="none" strike="noStrike" cap="none" normalizeH="0" baseline="0" dirty="0" smtClean="0">
                          <a:ln>
                            <a:noFill/>
                          </a:ln>
                          <a:solidFill>
                            <a:srgbClr val="000000"/>
                          </a:solidFill>
                          <a:effectLst/>
                          <a:latin typeface="Arial" pitchFamily="34" charset="0"/>
                        </a:rPr>
                        <a:t>May review all evaluations of record, including any closeouts, to ensure consistency across rating officials and reviewing officials in compliance with merit system principles, applicable laws and regulations.  Review may be conducted concurrent with reviewing official’s action at discretion of command.</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200" b="0" i="0" u="none" strike="noStrike" cap="none" normalizeH="0" baseline="0" dirty="0" smtClean="0">
                          <a:ln>
                            <a:noFill/>
                          </a:ln>
                          <a:solidFill>
                            <a:srgbClr val="000000"/>
                          </a:solidFill>
                          <a:effectLst/>
                          <a:latin typeface="Arial" pitchFamily="34" charset="0"/>
                        </a:rPr>
                        <a:t>Determines inconsistencies, suggests corrective action (where appropriate) and/or makes changes (if necessary) prior to approval of ratings by the reviewing officials to ensure integrity of performance evaluation process.  PM PRA can, and must, send back proposed evaluations of record if ratings or narratives do not support the proposed evaluation of record or if there is concern regarding the merit of the proposed evaluation of record.  PM PRA may seek to resolve inconsistencies with responsible reviewing officials and may consult with legal counsel to ensure his or her actions conform to law.</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200" b="0" i="0" u="none" strike="noStrike" cap="none" normalizeH="0" baseline="0" dirty="0" smtClean="0">
                          <a:ln>
                            <a:noFill/>
                          </a:ln>
                          <a:solidFill>
                            <a:srgbClr val="000000"/>
                          </a:solidFill>
                          <a:effectLst/>
                          <a:latin typeface="Arial" pitchFamily="34" charset="0"/>
                        </a:rPr>
                        <a:t>Completes performance evaluation review process no later than 45 days following end of rating period (15 November).</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200" b="0" i="0" u="none" strike="noStrike" cap="none" normalizeH="0" baseline="0" dirty="0" smtClean="0">
                          <a:ln>
                            <a:noFill/>
                          </a:ln>
                          <a:solidFill>
                            <a:srgbClr val="000000"/>
                          </a:solidFill>
                          <a:effectLst/>
                          <a:latin typeface="Arial" pitchFamily="34" charset="0"/>
                        </a:rPr>
                        <a:t>Approves the modal rating for specially situated employees at the first level of PM PRA review when presumptive ratings cannot be used.</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200" b="0" i="0" u="none" strike="noStrike" cap="none" normalizeH="0" baseline="0" dirty="0" smtClean="0">
                          <a:ln>
                            <a:noFill/>
                          </a:ln>
                          <a:solidFill>
                            <a:srgbClr val="000000"/>
                          </a:solidFill>
                          <a:effectLst/>
                          <a:latin typeface="Arial" pitchFamily="34" charset="0"/>
                        </a:rPr>
                        <a:t>Reviews reconsideration requests by employees and rules on formal reconsiderations.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BEF397"/>
                        </a:gs>
                        <a:gs pos="50000">
                          <a:srgbClr val="D5F6C0"/>
                        </a:gs>
                        <a:gs pos="100000">
                          <a:srgbClr val="EAFAE0"/>
                        </a:gs>
                      </a:gsLst>
                      <a:lin ang="18900000" scaled="1"/>
                    </a:gradFill>
                  </a:tcPr>
                </a:tc>
              </a:tr>
            </a:tbl>
          </a:graphicData>
        </a:graphic>
      </p:graphicFrame>
      <p:sp>
        <p:nvSpPr>
          <p:cNvPr id="16398" name="Slide Number Placeholder 3"/>
          <p:cNvSpPr>
            <a:spLocks noGrp="1"/>
          </p:cNvSpPr>
          <p:nvPr>
            <p:ph type="sldNum" sz="quarter" idx="12"/>
          </p:nvPr>
        </p:nvSpPr>
        <p:spPr>
          <a:xfrm>
            <a:off x="6327775" y="6429375"/>
            <a:ext cx="2376488" cy="476250"/>
          </a:xfrm>
          <a:noFill/>
        </p:spPr>
        <p:txBody>
          <a:bodyPr/>
          <a:lstStyle/>
          <a:p>
            <a:fld id="{3AE67189-35B8-48FA-AC90-FA3648377B0A}" type="slidenum">
              <a:rPr lang="en-US" smtClean="0">
                <a:latin typeface="Arial" pitchFamily="34" charset="0"/>
              </a:rPr>
              <a:pPr/>
              <a:t>11</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676400" y="228600"/>
            <a:ext cx="5867400" cy="1112838"/>
          </a:xfrm>
        </p:spPr>
        <p:txBody>
          <a:bodyPr/>
          <a:lstStyle/>
          <a:p>
            <a:pPr algn="ctr"/>
            <a:r>
              <a:rPr lang="en-US" sz="2800" dirty="0" smtClean="0"/>
              <a:t>Organizational PM PRA</a:t>
            </a:r>
          </a:p>
        </p:txBody>
      </p:sp>
      <p:graphicFrame>
        <p:nvGraphicFramePr>
          <p:cNvPr id="14423" name="Group 87"/>
          <p:cNvGraphicFramePr>
            <a:graphicFrameLocks noGrp="1"/>
          </p:cNvGraphicFramePr>
          <p:nvPr/>
        </p:nvGraphicFramePr>
        <p:xfrm>
          <a:off x="304800" y="1752600"/>
          <a:ext cx="8305800" cy="4433468"/>
        </p:xfrm>
        <a:graphic>
          <a:graphicData uri="http://schemas.openxmlformats.org/drawingml/2006/table">
            <a:tbl>
              <a:tblPr/>
              <a:tblGrid>
                <a:gridCol w="1752600"/>
                <a:gridCol w="6553200"/>
              </a:tblGrid>
              <a:tr h="438111">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Arial" pitchFamily="34" charset="0"/>
                        </a:rPr>
                        <a:t>Responsibilities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399535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pitchFamily="34" charset="0"/>
                        </a:rPr>
                        <a:t>Organizational PM PRA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defRPr/>
                      </a:pPr>
                      <a:r>
                        <a:rPr kumimoji="0" lang="en-GB" sz="1400" b="0" i="0" u="none" strike="noStrike" kern="1200" cap="none" normalizeH="0" baseline="0" dirty="0" smtClean="0">
                          <a:ln>
                            <a:noFill/>
                          </a:ln>
                          <a:solidFill>
                            <a:srgbClr val="000000"/>
                          </a:solidFill>
                          <a:effectLst/>
                          <a:latin typeface="Arial" pitchFamily="34" charset="0"/>
                          <a:ea typeface="+mn-ea"/>
                          <a:cs typeface="+mn-cs"/>
                        </a:rPr>
                        <a:t>All responsibilities of the Command PM PRA with the exception of reviewing reconsideration requests.</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defRPr/>
                      </a:pPr>
                      <a:r>
                        <a:rPr kumimoji="0" lang="en-GB" sz="1400" b="0" i="0" u="none" strike="noStrike" kern="1200" cap="none" normalizeH="0" baseline="0" dirty="0" smtClean="0">
                          <a:ln>
                            <a:noFill/>
                          </a:ln>
                          <a:solidFill>
                            <a:srgbClr val="000000"/>
                          </a:solidFill>
                          <a:effectLst/>
                          <a:latin typeface="Arial" pitchFamily="34" charset="0"/>
                          <a:ea typeface="+mn-ea"/>
                          <a:cs typeface="+mn-cs"/>
                        </a:rPr>
                        <a:t>The following are additional responsibilities of the organizational PM PRA:</a:t>
                      </a:r>
                    </a:p>
                    <a:p>
                      <a:pPr marL="742950" marR="0" lvl="1"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400" b="0" i="0" u="none" strike="noStrike" kern="1200" cap="none" normalizeH="0" baseline="0" dirty="0" smtClean="0">
                          <a:ln>
                            <a:noFill/>
                          </a:ln>
                          <a:solidFill>
                            <a:srgbClr val="000000"/>
                          </a:solidFill>
                          <a:effectLst/>
                          <a:latin typeface="Arial" pitchFamily="34" charset="0"/>
                          <a:ea typeface="+mn-ea"/>
                          <a:cs typeface="+mn-cs"/>
                        </a:rPr>
                        <a:t>Ensures employee reconsideration requests are forwarded to Command PM PRA for resolution.</a:t>
                      </a:r>
                    </a:p>
                    <a:p>
                      <a:pPr marL="742950" marR="0" lvl="1" indent="-285750" algn="l" defTabSz="914400" rtl="0" eaLnBrk="1" fontAlgn="base" latinLnBrk="0" hangingPunct="1">
                        <a:lnSpc>
                          <a:spcPct val="115000"/>
                        </a:lnSpc>
                        <a:spcBef>
                          <a:spcPct val="0"/>
                        </a:spcBef>
                        <a:spcAft>
                          <a:spcPct val="0"/>
                        </a:spcAft>
                        <a:buClrTx/>
                        <a:buSzPts val="900"/>
                        <a:buFont typeface="Wingdings" pitchFamily="2" charset="2"/>
                        <a:buChar char="§"/>
                        <a:tabLst>
                          <a:tab pos="228600" algn="l"/>
                        </a:tabLst>
                      </a:pPr>
                      <a:r>
                        <a:rPr kumimoji="0" lang="en-US" sz="1400" b="0" i="0" u="none" strike="noStrike" kern="1200" cap="none" normalizeH="0" baseline="0" dirty="0" smtClean="0">
                          <a:ln>
                            <a:noFill/>
                          </a:ln>
                          <a:solidFill>
                            <a:srgbClr val="000000"/>
                          </a:solidFill>
                          <a:effectLst/>
                          <a:latin typeface="Arial" pitchFamily="34" charset="0"/>
                          <a:ea typeface="+mn-ea"/>
                          <a:cs typeface="+mn-cs"/>
                        </a:rPr>
                        <a:t>Provides statistical data to Command PM PRA for reporting purposes.</a:t>
                      </a:r>
                    </a:p>
                    <a:p>
                      <a:pPr marL="285750" marR="0" lvl="0" indent="-285750" algn="l" defTabSz="914400" rtl="0" eaLnBrk="1" fontAlgn="base" latinLnBrk="0" hangingPunct="1">
                        <a:lnSpc>
                          <a:spcPct val="115000"/>
                        </a:lnSpc>
                        <a:spcBef>
                          <a:spcPct val="0"/>
                        </a:spcBef>
                        <a:spcAft>
                          <a:spcPct val="0"/>
                        </a:spcAft>
                        <a:buClrTx/>
                        <a:buSzPts val="900"/>
                        <a:buFont typeface="Wingdings" pitchFamily="2" charset="2"/>
                        <a:buNone/>
                        <a:tabLst>
                          <a:tab pos="228600" algn="l"/>
                        </a:tabLst>
                        <a:defRPr/>
                      </a:pPr>
                      <a:endParaRPr lang="en-GB" sz="1400" dirty="0" smtClean="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bl>
          </a:graphicData>
        </a:graphic>
      </p:graphicFrame>
      <p:sp>
        <p:nvSpPr>
          <p:cNvPr id="17422" name="Slide Number Placeholder 3"/>
          <p:cNvSpPr>
            <a:spLocks noGrp="1"/>
          </p:cNvSpPr>
          <p:nvPr>
            <p:ph type="sldNum" sz="quarter" idx="12"/>
          </p:nvPr>
        </p:nvSpPr>
        <p:spPr>
          <a:noFill/>
        </p:spPr>
        <p:txBody>
          <a:bodyPr/>
          <a:lstStyle/>
          <a:p>
            <a:fld id="{A18FCCF2-9292-4B97-91C5-99A6F7111F15}" type="slidenum">
              <a:rPr lang="en-US" smtClean="0">
                <a:latin typeface="Arial" pitchFamily="34" charset="0"/>
              </a:rPr>
              <a:pPr/>
              <a:t>12</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dirty="0" smtClean="0"/>
              <a:t>Preparation</a:t>
            </a:r>
            <a:endParaRPr lang="en-US" dirty="0"/>
          </a:p>
        </p:txBody>
      </p:sp>
      <p:sp>
        <p:nvSpPr>
          <p:cNvPr id="18435" name="Slide Number Placeholder 1"/>
          <p:cNvSpPr>
            <a:spLocks noGrp="1"/>
          </p:cNvSpPr>
          <p:nvPr>
            <p:ph type="sldNum" sz="quarter" idx="12"/>
          </p:nvPr>
        </p:nvSpPr>
        <p:spPr>
          <a:noFill/>
        </p:spPr>
        <p:txBody>
          <a:bodyPr/>
          <a:lstStyle/>
          <a:p>
            <a:fld id="{9130EAD0-AAB0-4A47-BED6-9BA53AC97F32}" type="slidenum">
              <a:rPr lang="en-US" smtClean="0">
                <a:latin typeface="Arial" pitchFamily="34" charset="0"/>
              </a:rPr>
              <a:pPr/>
              <a:t>13</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752600" y="182563"/>
            <a:ext cx="5486400" cy="1112837"/>
          </a:xfrm>
        </p:spPr>
        <p:txBody>
          <a:bodyPr/>
          <a:lstStyle/>
          <a:p>
            <a:pPr algn="ctr"/>
            <a:r>
              <a:rPr lang="en-US" sz="2800" dirty="0" smtClean="0"/>
              <a:t>Preparation</a:t>
            </a:r>
          </a:p>
        </p:txBody>
      </p:sp>
      <p:sp>
        <p:nvSpPr>
          <p:cNvPr id="19459" name="Content Placeholder 2"/>
          <p:cNvSpPr>
            <a:spLocks noGrp="1"/>
          </p:cNvSpPr>
          <p:nvPr>
            <p:ph idx="1"/>
          </p:nvPr>
        </p:nvSpPr>
        <p:spPr>
          <a:xfrm>
            <a:off x="266700" y="1371600"/>
            <a:ext cx="8661400" cy="4584700"/>
          </a:xfrm>
        </p:spPr>
        <p:txBody>
          <a:bodyPr/>
          <a:lstStyle/>
          <a:p>
            <a:r>
              <a:rPr lang="en-US" dirty="0" smtClean="0"/>
              <a:t>Determine PM PRA Structure:</a:t>
            </a:r>
          </a:p>
          <a:p>
            <a:pPr lvl="1"/>
            <a:r>
              <a:rPr lang="en-US" sz="1800" dirty="0" smtClean="0"/>
              <a:t>The Commanders of ACOMs, ASCCs, DRUs and the AASA serve as the Command PM PRA, unless they delegate the authority to their Deputy Commander or Command Chief of Staff.  For Headquarters, Department of the Army, the AASA may further delegate the authority to the Deputy Administrative Assistant to the Secretary of the Army or to the Principal Officials.  </a:t>
            </a:r>
            <a:endParaRPr lang="en-US" sz="1800" b="1" dirty="0" smtClean="0">
              <a:solidFill>
                <a:srgbClr val="FF0000"/>
              </a:solidFill>
            </a:endParaRPr>
          </a:p>
          <a:p>
            <a:pPr lvl="1"/>
            <a:r>
              <a:rPr lang="en-US" sz="1800" dirty="0" smtClean="0"/>
              <a:t>The Command PM PRA may establish their respective PM PRA structure through appointment of Organizational PM PRA(s).  Organizational PM PRAs may be specific individuals or panels (headed by a chairperson) that report back to and provide recommendations to the PM PRA.</a:t>
            </a:r>
          </a:p>
          <a:p>
            <a:pPr lvl="2"/>
            <a:r>
              <a:rPr lang="en-US" sz="1800" dirty="0" smtClean="0"/>
              <a:t>Panel members might include DISES, DISLs, Senior Intelligence Officers, Reviewing Officials.</a:t>
            </a:r>
          </a:p>
          <a:p>
            <a:r>
              <a:rPr lang="en-US" dirty="0" smtClean="0"/>
              <a:t>Define Command Timelines:</a:t>
            </a:r>
          </a:p>
          <a:p>
            <a:pPr lvl="1"/>
            <a:r>
              <a:rPr lang="en-US" sz="1800" dirty="0" smtClean="0"/>
              <a:t>Each Command may choose to set up its own timelines for completing each stage of the rating process, as long as all ratings are approved by </a:t>
            </a:r>
            <a:r>
              <a:rPr lang="en-US" sz="1800" dirty="0" smtClean="0">
                <a:solidFill>
                  <a:srgbClr val="FF0000"/>
                </a:solidFill>
              </a:rPr>
              <a:t>15 November</a:t>
            </a:r>
            <a:r>
              <a:rPr lang="en-US" sz="1800" dirty="0" smtClean="0">
                <a:solidFill>
                  <a:srgbClr val="7030A0"/>
                </a:solidFill>
              </a:rPr>
              <a:t>.</a:t>
            </a:r>
          </a:p>
          <a:p>
            <a:pPr lvl="1"/>
            <a:endParaRPr lang="en-US" dirty="0" smtClean="0"/>
          </a:p>
        </p:txBody>
      </p:sp>
      <p:sp>
        <p:nvSpPr>
          <p:cNvPr id="19460" name="Slide Number Placeholder 3"/>
          <p:cNvSpPr>
            <a:spLocks noGrp="1"/>
          </p:cNvSpPr>
          <p:nvPr>
            <p:ph type="sldNum" sz="quarter" idx="12"/>
          </p:nvPr>
        </p:nvSpPr>
        <p:spPr>
          <a:noFill/>
        </p:spPr>
        <p:txBody>
          <a:bodyPr/>
          <a:lstStyle/>
          <a:p>
            <a:fld id="{CA92FC4C-1A9A-41B6-BDB5-BCFE1A75440A}" type="slidenum">
              <a:rPr lang="en-US" smtClean="0">
                <a:latin typeface="Arial" pitchFamily="34" charset="0"/>
              </a:rPr>
              <a:pPr/>
              <a:t>14</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752600" y="182563"/>
            <a:ext cx="5486400" cy="1112837"/>
          </a:xfrm>
        </p:spPr>
        <p:txBody>
          <a:bodyPr/>
          <a:lstStyle/>
          <a:p>
            <a:pPr algn="ctr"/>
            <a:r>
              <a:rPr lang="en-US" sz="2800" dirty="0" smtClean="0"/>
              <a:t>Preparation (cont’d)</a:t>
            </a:r>
          </a:p>
        </p:txBody>
      </p:sp>
      <p:sp>
        <p:nvSpPr>
          <p:cNvPr id="20483" name="Content Placeholder 2"/>
          <p:cNvSpPr>
            <a:spLocks noGrp="1"/>
          </p:cNvSpPr>
          <p:nvPr>
            <p:ph idx="1"/>
          </p:nvPr>
        </p:nvSpPr>
        <p:spPr>
          <a:xfrm>
            <a:off x="457200" y="1676400"/>
            <a:ext cx="8229600" cy="4876800"/>
          </a:xfrm>
        </p:spPr>
        <p:txBody>
          <a:bodyPr/>
          <a:lstStyle/>
          <a:p>
            <a:r>
              <a:rPr lang="en-US" dirty="0" smtClean="0"/>
              <a:t>Define Command-specific review processes:</a:t>
            </a:r>
          </a:p>
          <a:p>
            <a:pPr lvl="1"/>
            <a:r>
              <a:rPr lang="en-US" sz="1800" dirty="0" smtClean="0"/>
              <a:t>Performance Management business rules can be defined to specify review procedures and requirements.</a:t>
            </a:r>
          </a:p>
          <a:p>
            <a:pPr lvl="1"/>
            <a:r>
              <a:rPr lang="en-US" sz="1800" dirty="0" smtClean="0"/>
              <a:t>The following Army Guide for Developing Business Rules for DCIPS Closeout Evaluations should be used in developing your PM Business Rules: </a:t>
            </a:r>
            <a:r>
              <a:rPr lang="en-US" sz="1600" dirty="0">
                <a:hlinkClick r:id="rId3"/>
              </a:rPr>
              <a:t>http://g2-public-website.azurewebsites.us/site/dcips/docs/Lifecycle/ER/Guide%20for%20Developing%20Business%20Rules%20for%20Closeout%20Evaluations_[9-3-2010].</a:t>
            </a:r>
            <a:r>
              <a:rPr lang="en-US" sz="1600" dirty="0" smtClean="0">
                <a:hlinkClick r:id="rId3"/>
              </a:rPr>
              <a:t>doc</a:t>
            </a:r>
            <a:endParaRPr lang="en-US" sz="1600" dirty="0" smtClean="0"/>
          </a:p>
          <a:p>
            <a:pPr lvl="1"/>
            <a:r>
              <a:rPr lang="en-US" sz="1800" dirty="0" smtClean="0"/>
              <a:t>Ensure rater consistency throughout the Command to promote consistent application of the performance standards, thereby supporting equity in ratings and building employee trust in the system </a:t>
            </a:r>
          </a:p>
          <a:p>
            <a:r>
              <a:rPr lang="en-US" dirty="0" smtClean="0"/>
              <a:t>Administrative Compliance:</a:t>
            </a:r>
          </a:p>
          <a:p>
            <a:pPr lvl="1"/>
            <a:r>
              <a:rPr lang="en-US" sz="1800" dirty="0" smtClean="0"/>
              <a:t>Each member of the PM PRA review process should sign a non-disclosure agreement.</a:t>
            </a:r>
          </a:p>
        </p:txBody>
      </p:sp>
      <p:sp>
        <p:nvSpPr>
          <p:cNvPr id="20484" name="Slide Number Placeholder 3"/>
          <p:cNvSpPr>
            <a:spLocks noGrp="1"/>
          </p:cNvSpPr>
          <p:nvPr>
            <p:ph type="sldNum" sz="quarter" idx="12"/>
          </p:nvPr>
        </p:nvSpPr>
        <p:spPr>
          <a:noFill/>
        </p:spPr>
        <p:txBody>
          <a:bodyPr/>
          <a:lstStyle/>
          <a:p>
            <a:fld id="{129A7FC3-F034-4E97-9DE3-F72BB251CD77}" type="slidenum">
              <a:rPr lang="en-US" smtClean="0">
                <a:latin typeface="Arial" pitchFamily="34" charset="0"/>
              </a:rPr>
              <a:pPr/>
              <a:t>15</a:t>
            </a:fld>
            <a:endParaRPr lang="en-US" dirty="0" smtClean="0">
              <a:latin typeface="Arial" pitchFamily="34" charset="0"/>
            </a:endParaRPr>
          </a:p>
        </p:txBody>
      </p:sp>
      <p:pic>
        <p:nvPicPr>
          <p:cNvPr id="307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16799" y="5033830"/>
            <a:ext cx="1422400" cy="799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752600" y="182563"/>
            <a:ext cx="5486400" cy="1112837"/>
          </a:xfrm>
        </p:spPr>
        <p:txBody>
          <a:bodyPr/>
          <a:lstStyle/>
          <a:p>
            <a:pPr algn="ctr"/>
            <a:r>
              <a:rPr lang="en-US" sz="2800" dirty="0" smtClean="0"/>
              <a:t>Pre-decisional Prohibited Actions</a:t>
            </a:r>
          </a:p>
        </p:txBody>
      </p:sp>
      <p:sp>
        <p:nvSpPr>
          <p:cNvPr id="21507" name="Content Placeholder 2"/>
          <p:cNvSpPr>
            <a:spLocks noGrp="1"/>
          </p:cNvSpPr>
          <p:nvPr>
            <p:ph idx="1"/>
          </p:nvPr>
        </p:nvSpPr>
        <p:spPr>
          <a:xfrm>
            <a:off x="685800" y="3200400"/>
            <a:ext cx="7467600" cy="3124200"/>
          </a:xfrm>
        </p:spPr>
        <p:txBody>
          <a:bodyPr/>
          <a:lstStyle/>
          <a:p>
            <a:r>
              <a:rPr lang="en-US" dirty="0" smtClean="0"/>
              <a:t>No forced rating distributions:</a:t>
            </a:r>
          </a:p>
          <a:p>
            <a:pPr lvl="1"/>
            <a:r>
              <a:rPr lang="en-US" sz="1800" dirty="0" smtClean="0"/>
              <a:t>Strictly forbidden.</a:t>
            </a:r>
          </a:p>
          <a:p>
            <a:pPr lvl="1"/>
            <a:r>
              <a:rPr lang="en-US" sz="1800" dirty="0" smtClean="0"/>
              <a:t>Must be communicated to employees to prevent perception of forced distributions.</a:t>
            </a:r>
          </a:p>
          <a:p>
            <a:r>
              <a:rPr lang="en-US" dirty="0" smtClean="0"/>
              <a:t>No demographic analysis performed at this stage in the process: </a:t>
            </a:r>
          </a:p>
          <a:p>
            <a:pPr lvl="1"/>
            <a:r>
              <a:rPr lang="en-US" sz="1800" dirty="0" smtClean="0"/>
              <a:t>Demographic analysis will be conducted after the process is completed.</a:t>
            </a:r>
          </a:p>
        </p:txBody>
      </p:sp>
      <p:sp>
        <p:nvSpPr>
          <p:cNvPr id="21508" name="Slide Number Placeholder 3"/>
          <p:cNvSpPr>
            <a:spLocks noGrp="1"/>
          </p:cNvSpPr>
          <p:nvPr>
            <p:ph type="sldNum" sz="quarter" idx="12"/>
          </p:nvPr>
        </p:nvSpPr>
        <p:spPr>
          <a:noFill/>
        </p:spPr>
        <p:txBody>
          <a:bodyPr/>
          <a:lstStyle/>
          <a:p>
            <a:fld id="{98673699-D22D-4399-825E-5A8847AB0E83}" type="slidenum">
              <a:rPr lang="en-US" smtClean="0">
                <a:latin typeface="Arial" pitchFamily="34" charset="0"/>
              </a:rPr>
              <a:pPr/>
              <a:t>16</a:t>
            </a:fld>
            <a:endParaRPr lang="en-US" dirty="0" smtClean="0">
              <a:latin typeface="Arial" pitchFamily="34" charset="0"/>
            </a:endParaRPr>
          </a:p>
        </p:txBody>
      </p:sp>
      <p:pic>
        <p:nvPicPr>
          <p:cNvPr id="21509" name="Picture 2" descr="C:\Users\kgiscombe\Pictures\Microsoft Clip Organizer\j0434720.png"/>
          <p:cNvPicPr>
            <a:picLocks noChangeAspect="1" noChangeArrowheads="1"/>
          </p:cNvPicPr>
          <p:nvPr/>
        </p:nvPicPr>
        <p:blipFill>
          <a:blip r:embed="rId3" cstate="print"/>
          <a:srcRect/>
          <a:stretch>
            <a:fillRect/>
          </a:stretch>
        </p:blipFill>
        <p:spPr bwMode="auto">
          <a:xfrm>
            <a:off x="3505200" y="1371600"/>
            <a:ext cx="19177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4419600"/>
            <a:ext cx="7772400" cy="1362075"/>
          </a:xfrm>
        </p:spPr>
        <p:txBody>
          <a:bodyPr/>
          <a:lstStyle/>
          <a:p>
            <a:pPr>
              <a:defRPr/>
            </a:pPr>
            <a:r>
              <a:rPr lang="en-US" dirty="0" smtClean="0"/>
              <a:t>Statistical review process and Analysis</a:t>
            </a:r>
            <a:endParaRPr lang="en-US" dirty="0"/>
          </a:p>
        </p:txBody>
      </p:sp>
      <p:sp>
        <p:nvSpPr>
          <p:cNvPr id="22531" name="Slide Number Placeholder 1"/>
          <p:cNvSpPr>
            <a:spLocks noGrp="1"/>
          </p:cNvSpPr>
          <p:nvPr>
            <p:ph type="sldNum" sz="quarter" idx="12"/>
          </p:nvPr>
        </p:nvSpPr>
        <p:spPr>
          <a:noFill/>
        </p:spPr>
        <p:txBody>
          <a:bodyPr/>
          <a:lstStyle/>
          <a:p>
            <a:fld id="{823DC862-E1CD-470E-A172-B8D37387B0DE}" type="slidenum">
              <a:rPr lang="en-US" smtClean="0">
                <a:latin typeface="Arial" pitchFamily="34" charset="0"/>
              </a:rPr>
              <a:pPr/>
              <a:t>17</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1752600" y="182563"/>
            <a:ext cx="5486400" cy="1112837"/>
          </a:xfrm>
        </p:spPr>
        <p:txBody>
          <a:bodyPr/>
          <a:lstStyle/>
          <a:p>
            <a:pPr algn="ctr"/>
            <a:r>
              <a:rPr lang="en-US" sz="2800" dirty="0" smtClean="0"/>
              <a:t>Purpose of Statistical Review Process</a:t>
            </a:r>
          </a:p>
        </p:txBody>
      </p:sp>
      <p:sp>
        <p:nvSpPr>
          <p:cNvPr id="23555" name="Content Placeholder 3"/>
          <p:cNvSpPr>
            <a:spLocks noGrp="1"/>
          </p:cNvSpPr>
          <p:nvPr>
            <p:ph idx="1"/>
          </p:nvPr>
        </p:nvSpPr>
        <p:spPr>
          <a:xfrm>
            <a:off x="457200" y="1676400"/>
            <a:ext cx="8229600" cy="4648200"/>
          </a:xfrm>
        </p:spPr>
        <p:txBody>
          <a:bodyPr/>
          <a:lstStyle/>
          <a:p>
            <a:r>
              <a:rPr lang="en-US" dirty="0" smtClean="0"/>
              <a:t>Complete a high-level statistical review of the data to ensure consistency of rating distributions across the organization.</a:t>
            </a:r>
          </a:p>
          <a:p>
            <a:r>
              <a:rPr lang="en-US" dirty="0" smtClean="0"/>
              <a:t>Identify anomalies or skewed rating distributions.</a:t>
            </a:r>
          </a:p>
          <a:p>
            <a:r>
              <a:rPr lang="en-US" dirty="0" smtClean="0"/>
              <a:t>Review rating distributions to ensure performance rating distinctions.</a:t>
            </a:r>
          </a:p>
          <a:p>
            <a:r>
              <a:rPr lang="en-US" dirty="0" smtClean="0"/>
              <a:t>Review any rating discrepancies with reviewing officials.</a:t>
            </a:r>
          </a:p>
        </p:txBody>
      </p:sp>
      <p:sp>
        <p:nvSpPr>
          <p:cNvPr id="23556" name="Slide Number Placeholder 1"/>
          <p:cNvSpPr>
            <a:spLocks noGrp="1"/>
          </p:cNvSpPr>
          <p:nvPr>
            <p:ph type="sldNum" sz="quarter" idx="12"/>
          </p:nvPr>
        </p:nvSpPr>
        <p:spPr>
          <a:noFill/>
        </p:spPr>
        <p:txBody>
          <a:bodyPr/>
          <a:lstStyle/>
          <a:p>
            <a:fld id="{D58C328B-5AD8-4155-97B2-F85ECD69BF84}" type="slidenum">
              <a:rPr lang="en-US" smtClean="0">
                <a:latin typeface="Arial" pitchFamily="34" charset="0"/>
              </a:rPr>
              <a:pPr/>
              <a:t>18</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752600" y="182563"/>
            <a:ext cx="5486400" cy="1112837"/>
          </a:xfrm>
        </p:spPr>
        <p:txBody>
          <a:bodyPr/>
          <a:lstStyle/>
          <a:p>
            <a:pPr algn="ctr"/>
            <a:r>
              <a:rPr lang="en-US" sz="2800" dirty="0" smtClean="0"/>
              <a:t>Examples of Rating Analysis</a:t>
            </a:r>
          </a:p>
        </p:txBody>
      </p:sp>
      <p:sp>
        <p:nvSpPr>
          <p:cNvPr id="24579" name="Content Placeholder 2"/>
          <p:cNvSpPr>
            <a:spLocks noGrp="1"/>
          </p:cNvSpPr>
          <p:nvPr>
            <p:ph idx="1"/>
          </p:nvPr>
        </p:nvSpPr>
        <p:spPr/>
        <p:txBody>
          <a:bodyPr/>
          <a:lstStyle/>
          <a:p>
            <a:pPr marL="0" indent="0">
              <a:lnSpc>
                <a:spcPct val="90000"/>
              </a:lnSpc>
              <a:buFont typeface="Wingdings" pitchFamily="2" charset="2"/>
              <a:buNone/>
            </a:pPr>
            <a:r>
              <a:rPr lang="en-US" dirty="0" smtClean="0"/>
              <a:t>The PM PRA may wish to examine the following in its statistical review of ratings to ensure consistency across the organization: </a:t>
            </a:r>
          </a:p>
          <a:p>
            <a:pPr lvl="1">
              <a:buFont typeface="Wingdings" pitchFamily="2" charset="2"/>
              <a:buChar char="ü"/>
            </a:pPr>
            <a:r>
              <a:rPr lang="en-US" sz="2800" dirty="0" smtClean="0"/>
              <a:t>Rating distributions, organization wide and by pay pool</a:t>
            </a:r>
          </a:p>
          <a:p>
            <a:pPr lvl="1">
              <a:buFont typeface="Wingdings" pitchFamily="2" charset="2"/>
              <a:buChar char="ü"/>
            </a:pPr>
            <a:r>
              <a:rPr lang="en-US" sz="2800" dirty="0" smtClean="0"/>
              <a:t>Rating distributions between like pay pools</a:t>
            </a:r>
          </a:p>
          <a:p>
            <a:pPr lvl="1">
              <a:buFont typeface="Wingdings" pitchFamily="2" charset="2"/>
              <a:buChar char="ü"/>
            </a:pPr>
            <a:r>
              <a:rPr lang="en-US" sz="2800" dirty="0" smtClean="0"/>
              <a:t>Average ratings</a:t>
            </a:r>
          </a:p>
          <a:p>
            <a:pPr lvl="1">
              <a:buFont typeface="Wingdings" pitchFamily="2" charset="2"/>
              <a:buChar char="ü"/>
            </a:pPr>
            <a:r>
              <a:rPr lang="en-US" sz="2800" dirty="0" smtClean="0"/>
              <a:t>Level 1 and 5 ratings (by individuals)</a:t>
            </a:r>
          </a:p>
          <a:p>
            <a:endParaRPr lang="en-US" dirty="0" smtClean="0"/>
          </a:p>
        </p:txBody>
      </p:sp>
      <p:sp>
        <p:nvSpPr>
          <p:cNvPr id="24580" name="Slide Number Placeholder 3"/>
          <p:cNvSpPr>
            <a:spLocks noGrp="1"/>
          </p:cNvSpPr>
          <p:nvPr>
            <p:ph type="sldNum" sz="quarter" idx="12"/>
          </p:nvPr>
        </p:nvSpPr>
        <p:spPr>
          <a:noFill/>
        </p:spPr>
        <p:txBody>
          <a:bodyPr/>
          <a:lstStyle/>
          <a:p>
            <a:fld id="{C33702B6-9E27-4D2E-B425-A2A051339557}" type="slidenum">
              <a:rPr lang="en-US" smtClean="0">
                <a:latin typeface="Arial" pitchFamily="34" charset="0"/>
              </a:rPr>
              <a:pPr/>
              <a:t>19</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778000" y="284163"/>
            <a:ext cx="5486400" cy="1112837"/>
          </a:xfrm>
        </p:spPr>
        <p:txBody>
          <a:bodyPr/>
          <a:lstStyle/>
          <a:p>
            <a:pPr algn="ctr"/>
            <a:r>
              <a:rPr lang="en-US" sz="2800" dirty="0" smtClean="0"/>
              <a:t>Guidance Purpose</a:t>
            </a:r>
          </a:p>
        </p:txBody>
      </p:sp>
      <p:sp>
        <p:nvSpPr>
          <p:cNvPr id="7171" name="Content Placeholder 2"/>
          <p:cNvSpPr>
            <a:spLocks noGrp="1"/>
          </p:cNvSpPr>
          <p:nvPr>
            <p:ph idx="1"/>
          </p:nvPr>
        </p:nvSpPr>
        <p:spPr/>
        <p:txBody>
          <a:bodyPr/>
          <a:lstStyle/>
          <a:p>
            <a:r>
              <a:rPr lang="en-GB" dirty="0" smtClean="0"/>
              <a:t>Defines the role of the Performance Management Performance Review Authority (PM PRA)</a:t>
            </a:r>
          </a:p>
          <a:p>
            <a:r>
              <a:rPr lang="en-GB" dirty="0" smtClean="0"/>
              <a:t>Describes the timeline, structure, process and compliance issues relevant to the PM PRA</a:t>
            </a:r>
          </a:p>
          <a:p>
            <a:r>
              <a:rPr lang="en-GB" dirty="0" smtClean="0"/>
              <a:t>Provides an overview of how to conduct a statistical review of proposed employee ratings for both closeout early annual and year-end</a:t>
            </a:r>
          </a:p>
          <a:p>
            <a:pPr>
              <a:buFont typeface="Wingdings" pitchFamily="2" charset="2"/>
              <a:buNone/>
            </a:pPr>
            <a:endParaRPr lang="en-GB" dirty="0" smtClean="0"/>
          </a:p>
          <a:p>
            <a:endParaRPr lang="en-GB" dirty="0" smtClean="0"/>
          </a:p>
          <a:p>
            <a:pPr lvl="1"/>
            <a:endParaRPr lang="en-GB" dirty="0" smtClean="0"/>
          </a:p>
          <a:p>
            <a:endParaRPr lang="en-US" dirty="0" smtClean="0"/>
          </a:p>
        </p:txBody>
      </p:sp>
      <p:sp>
        <p:nvSpPr>
          <p:cNvPr id="7172" name="Slide Number Placeholder 3"/>
          <p:cNvSpPr>
            <a:spLocks noGrp="1"/>
          </p:cNvSpPr>
          <p:nvPr>
            <p:ph type="sldNum" sz="quarter" idx="12"/>
          </p:nvPr>
        </p:nvSpPr>
        <p:spPr>
          <a:noFill/>
        </p:spPr>
        <p:txBody>
          <a:bodyPr/>
          <a:lstStyle/>
          <a:p>
            <a:fld id="{334F275D-556F-4AC7-A5A0-0E5F153E9C20}" type="slidenum">
              <a:rPr lang="en-US" smtClean="0">
                <a:latin typeface="Arial" pitchFamily="34" charset="0"/>
              </a:rPr>
              <a:pPr/>
              <a:t>2</a:t>
            </a:fld>
            <a:endParaRPr lang="en-US" dirty="0" smtClean="0">
              <a:latin typeface="Arial" pitchFamily="34" charset="0"/>
            </a:endParaRPr>
          </a:p>
        </p:txBody>
      </p:sp>
      <p:sp>
        <p:nvSpPr>
          <p:cNvPr id="5" name="Rounded Rectangle 4"/>
          <p:cNvSpPr/>
          <p:nvPr/>
        </p:nvSpPr>
        <p:spPr bwMode="auto">
          <a:xfrm>
            <a:off x="1066800" y="5778500"/>
            <a:ext cx="7010400" cy="787400"/>
          </a:xfrm>
          <a:prstGeom prst="roundRect">
            <a:avLst/>
          </a:prstGeom>
          <a:solidFill>
            <a:schemeClr val="accent2">
              <a:lumMod val="50000"/>
            </a:schemeClr>
          </a:solidFill>
          <a:ln w="9525" cap="flat" cmpd="sng" algn="ctr">
            <a:solidFill>
              <a:schemeClr val="tx1"/>
            </a:solidFill>
            <a:prstDash val="solid"/>
            <a:round/>
            <a:headEnd type="none" w="med" len="med"/>
            <a:tailEnd type="none" w="med" len="med"/>
          </a:ln>
          <a:effectLst/>
        </p:spPr>
        <p:txBody>
          <a:bodyPr/>
          <a:lstStyle/>
          <a:p>
            <a:pPr>
              <a:buFont typeface="Wingdings" pitchFamily="2" charset="2"/>
              <a:buNone/>
              <a:defRPr/>
            </a:pPr>
            <a:r>
              <a:rPr lang="en-US" i="1" dirty="0">
                <a:solidFill>
                  <a:schemeClr val="bg1"/>
                </a:solidFill>
              </a:rPr>
              <a:t>This guidance is </a:t>
            </a:r>
            <a:r>
              <a:rPr lang="en-US" i="1" dirty="0" smtClean="0">
                <a:solidFill>
                  <a:schemeClr val="bg1"/>
                </a:solidFill>
              </a:rPr>
              <a:t>a </a:t>
            </a:r>
            <a:r>
              <a:rPr lang="en-US" i="1" dirty="0">
                <a:solidFill>
                  <a:schemeClr val="bg1"/>
                </a:solidFill>
              </a:rPr>
              <a:t>supplement to AP-V </a:t>
            </a:r>
            <a:r>
              <a:rPr lang="en-US" i="1" dirty="0" smtClean="0">
                <a:solidFill>
                  <a:schemeClr val="bg1"/>
                </a:solidFill>
              </a:rPr>
              <a:t>2011, Performance Management</a:t>
            </a:r>
            <a:r>
              <a:rPr lang="en-US" dirty="0" smtClean="0">
                <a:solidFill>
                  <a:schemeClr val="bg1"/>
                </a:solidFill>
              </a:rPr>
              <a:t>,</a:t>
            </a:r>
            <a:r>
              <a:rPr lang="en-US" i="1" dirty="0" smtClean="0">
                <a:solidFill>
                  <a:schemeClr val="bg1"/>
                </a:solidFill>
              </a:rPr>
              <a:t> published </a:t>
            </a:r>
            <a:r>
              <a:rPr lang="en-US" i="1" dirty="0">
                <a:solidFill>
                  <a:schemeClr val="bg1"/>
                </a:solidFill>
              </a:rPr>
              <a:t>by the Army.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752600" y="182563"/>
            <a:ext cx="5486400" cy="1112837"/>
          </a:xfrm>
        </p:spPr>
        <p:txBody>
          <a:bodyPr/>
          <a:lstStyle/>
          <a:p>
            <a:pPr algn="ctr"/>
            <a:r>
              <a:rPr lang="en-US" sz="2800" dirty="0" smtClean="0"/>
              <a:t>DPAT Tool to Assist PM PRA</a:t>
            </a:r>
          </a:p>
        </p:txBody>
      </p:sp>
      <p:sp>
        <p:nvSpPr>
          <p:cNvPr id="25603" name="Content Placeholder 2"/>
          <p:cNvSpPr>
            <a:spLocks noGrp="1"/>
          </p:cNvSpPr>
          <p:nvPr>
            <p:ph idx="1"/>
          </p:nvPr>
        </p:nvSpPr>
        <p:spPr>
          <a:xfrm>
            <a:off x="419100" y="1587500"/>
            <a:ext cx="8267700" cy="4953000"/>
          </a:xfrm>
        </p:spPr>
        <p:txBody>
          <a:bodyPr/>
          <a:lstStyle/>
          <a:p>
            <a:r>
              <a:rPr lang="en-US" dirty="0" smtClean="0"/>
              <a:t>The DCIPS Performance Analysis Tool (DPAT) is used to assist PM PRAs in reviewing rating distributions</a:t>
            </a:r>
          </a:p>
          <a:p>
            <a:pPr lvl="1"/>
            <a:r>
              <a:rPr lang="en-US" sz="1800" dirty="0" smtClean="0"/>
              <a:t>It is an Excel-based spreadsheet tool that allows each Command to examine ratings data in a variety of ways.</a:t>
            </a:r>
          </a:p>
          <a:p>
            <a:pPr lvl="1"/>
            <a:endParaRPr lang="en-US" sz="1200" dirty="0" smtClean="0"/>
          </a:p>
          <a:p>
            <a:r>
              <a:rPr lang="en-US" dirty="0" smtClean="0"/>
              <a:t>Each Command will have Data Administrators trained in the use of the DPAT:</a:t>
            </a:r>
          </a:p>
          <a:p>
            <a:pPr lvl="1"/>
            <a:r>
              <a:rPr lang="en-US" sz="1800" dirty="0" smtClean="0"/>
              <a:t>There are standard DPAT worksheets that the PM PRA can use to review ratings across the organization.</a:t>
            </a:r>
          </a:p>
        </p:txBody>
      </p:sp>
      <p:sp>
        <p:nvSpPr>
          <p:cNvPr id="25604" name="Slide Number Placeholder 3"/>
          <p:cNvSpPr>
            <a:spLocks noGrp="1"/>
          </p:cNvSpPr>
          <p:nvPr>
            <p:ph type="sldNum" sz="quarter" idx="12"/>
          </p:nvPr>
        </p:nvSpPr>
        <p:spPr>
          <a:noFill/>
        </p:spPr>
        <p:txBody>
          <a:bodyPr/>
          <a:lstStyle/>
          <a:p>
            <a:fld id="{D40529D6-E6EB-4950-828D-7758ADD2CCCB}" type="slidenum">
              <a:rPr lang="en-US" smtClean="0">
                <a:latin typeface="Arial" pitchFamily="34" charset="0"/>
              </a:rPr>
              <a:pPr/>
              <a:t>20</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752600" y="182563"/>
            <a:ext cx="5486400" cy="1112837"/>
          </a:xfrm>
        </p:spPr>
        <p:txBody>
          <a:bodyPr/>
          <a:lstStyle/>
          <a:p>
            <a:pPr algn="ctr"/>
            <a:r>
              <a:rPr lang="en-US" sz="2800" dirty="0" smtClean="0"/>
              <a:t>DPAT Sample Rating Statistics Worksheet</a:t>
            </a:r>
          </a:p>
        </p:txBody>
      </p:sp>
      <p:sp>
        <p:nvSpPr>
          <p:cNvPr id="26627" name="Slide Number Placeholder 3"/>
          <p:cNvSpPr>
            <a:spLocks noGrp="1"/>
          </p:cNvSpPr>
          <p:nvPr>
            <p:ph type="sldNum" sz="quarter" idx="12"/>
          </p:nvPr>
        </p:nvSpPr>
        <p:spPr>
          <a:noFill/>
        </p:spPr>
        <p:txBody>
          <a:bodyPr/>
          <a:lstStyle/>
          <a:p>
            <a:fld id="{7FC201AA-3571-47E5-95A7-3D8129CFE7A4}" type="slidenum">
              <a:rPr lang="en-US" smtClean="0">
                <a:latin typeface="Arial" pitchFamily="34" charset="0"/>
              </a:rPr>
              <a:pPr/>
              <a:t>21</a:t>
            </a:fld>
            <a:endParaRPr lang="en-US" dirty="0" smtClean="0">
              <a:latin typeface="Arial" pitchFamily="34" charset="0"/>
            </a:endParaRPr>
          </a:p>
        </p:txBody>
      </p:sp>
      <p:pic>
        <p:nvPicPr>
          <p:cNvPr id="26628" name="Picture 2"/>
          <p:cNvPicPr>
            <a:picLocks noGrp="1" noChangeAspect="1" noChangeArrowheads="1"/>
          </p:cNvPicPr>
          <p:nvPr>
            <p:ph idx="1"/>
          </p:nvPr>
        </p:nvPicPr>
        <p:blipFill>
          <a:blip r:embed="rId3" cstate="print"/>
          <a:srcRect/>
          <a:stretch>
            <a:fillRect/>
          </a:stretch>
        </p:blipFill>
        <p:spPr>
          <a:xfrm>
            <a:off x="381000" y="1422401"/>
            <a:ext cx="8293100" cy="5118100"/>
          </a:xfrm>
          <a:noFill/>
        </p:spPr>
      </p:pic>
      <p:sp>
        <p:nvSpPr>
          <p:cNvPr id="26629" name="Slide Number Placeholder 3"/>
          <p:cNvSpPr txBox="1">
            <a:spLocks/>
          </p:cNvSpPr>
          <p:nvPr/>
        </p:nvSpPr>
        <p:spPr bwMode="auto">
          <a:xfrm>
            <a:off x="6923088" y="6397625"/>
            <a:ext cx="2133600" cy="476250"/>
          </a:xfrm>
          <a:prstGeom prst="rect">
            <a:avLst/>
          </a:prstGeom>
          <a:noFill/>
          <a:ln w="9525">
            <a:noFill/>
            <a:miter lim="800000"/>
            <a:headEnd/>
            <a:tailEnd/>
          </a:ln>
        </p:spPr>
        <p:txBody>
          <a:bodyPr/>
          <a:lstStyle/>
          <a:p>
            <a:pPr algn="r"/>
            <a:fld id="{449B1B0A-27FC-4FEA-9542-43EF44322CFA}" type="slidenum">
              <a:rPr lang="en-US" sz="1400">
                <a:solidFill>
                  <a:srgbClr val="081D54"/>
                </a:solidFill>
              </a:rPr>
              <a:pPr algn="r"/>
              <a:t>21</a:t>
            </a:fld>
            <a:endParaRPr lang="en-US" sz="1400" dirty="0">
              <a:solidFill>
                <a:srgbClr val="081D54"/>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a:xfrm>
            <a:off x="1752600" y="182563"/>
            <a:ext cx="5486400" cy="1112837"/>
          </a:xfrm>
        </p:spPr>
        <p:txBody>
          <a:bodyPr/>
          <a:lstStyle/>
          <a:p>
            <a:pPr algn="ctr"/>
            <a:r>
              <a:rPr lang="en-US" sz="2800" dirty="0" smtClean="0"/>
              <a:t>Typical DCIPS Rating Distribution</a:t>
            </a:r>
          </a:p>
        </p:txBody>
      </p:sp>
      <p:sp>
        <p:nvSpPr>
          <p:cNvPr id="1028" name="Slide Number Placeholder 3"/>
          <p:cNvSpPr>
            <a:spLocks noGrp="1"/>
          </p:cNvSpPr>
          <p:nvPr>
            <p:ph type="sldNum" sz="quarter" idx="12"/>
          </p:nvPr>
        </p:nvSpPr>
        <p:spPr>
          <a:noFill/>
        </p:spPr>
        <p:txBody>
          <a:bodyPr/>
          <a:lstStyle/>
          <a:p>
            <a:fld id="{C97997C5-D1D0-4E49-BFED-F0437E074B82}" type="slidenum">
              <a:rPr lang="en-US" smtClean="0">
                <a:latin typeface="Arial" pitchFamily="34" charset="0"/>
              </a:rPr>
              <a:pPr/>
              <a:t>22</a:t>
            </a:fld>
            <a:endParaRPr lang="en-US" dirty="0" smtClean="0">
              <a:latin typeface="Arial" pitchFamily="34" charset="0"/>
            </a:endParaRPr>
          </a:p>
        </p:txBody>
      </p:sp>
      <p:graphicFrame>
        <p:nvGraphicFramePr>
          <p:cNvPr id="1026" name="Object 3"/>
          <p:cNvGraphicFramePr>
            <a:graphicFrameLocks noGrp="1" noChangeAspect="1"/>
          </p:cNvGraphicFramePr>
          <p:nvPr>
            <p:ph idx="1"/>
          </p:nvPr>
        </p:nvGraphicFramePr>
        <p:xfrm>
          <a:off x="2609850" y="1498600"/>
          <a:ext cx="4159250" cy="2673350"/>
        </p:xfrm>
        <a:graphic>
          <a:graphicData uri="http://schemas.openxmlformats.org/presentationml/2006/ole">
            <mc:AlternateContent xmlns:mc="http://schemas.openxmlformats.org/markup-compatibility/2006">
              <mc:Choice xmlns:v="urn:schemas-microsoft-com:vml" Requires="v">
                <p:oleObj spid="_x0000_s1034" name="Chart" r:id="rId5" imgW="4733849" imgH="3247949" progId="Excel.Sheet.8">
                  <p:embed/>
                </p:oleObj>
              </mc:Choice>
              <mc:Fallback>
                <p:oleObj name="Chart" r:id="rId5" imgW="4733849" imgH="3247949" progId="Excel.Sheet.8">
                  <p:embed/>
                  <p:pic>
                    <p:nvPicPr>
                      <p:cNvPr id="0" name="Picture 6"/>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09850" y="1498600"/>
                        <a:ext cx="4159250" cy="2673350"/>
                      </a:xfrm>
                      <a:prstGeom prst="rect">
                        <a:avLst/>
                      </a:prstGeom>
                      <a:noFill/>
                      <a:ln>
                        <a:noFill/>
                      </a:ln>
                      <a:effectLst/>
                      <a:extLst>
                        <a:ext uri="{909E8E84-426E-40DD-AFC4-6F175D3DCCD1}">
                          <a14:hiddenFill xmlns:a14="http://schemas.microsoft.com/office/drawing/2010/main">
                            <a:solidFill>
                              <a:srgbClr val="F3EDD5"/>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TextBox 6"/>
          <p:cNvSpPr txBox="1"/>
          <p:nvPr/>
        </p:nvSpPr>
        <p:spPr>
          <a:xfrm>
            <a:off x="241300" y="4279900"/>
            <a:ext cx="8616950" cy="2324100"/>
          </a:xfrm>
          <a:prstGeom prst="rect">
            <a:avLst/>
          </a:prstGeom>
          <a:noFill/>
          <a:ln w="9525">
            <a:noFill/>
            <a:miter lim="800000"/>
            <a:headEnd/>
            <a:tailEnd/>
          </a:ln>
        </p:spPr>
        <p:txBody>
          <a:bodyPr/>
          <a:lstStyle/>
          <a:p>
            <a:pPr marL="342900" indent="-342900" algn="l" eaLnBrk="0" hangingPunct="0">
              <a:spcBef>
                <a:spcPct val="20000"/>
              </a:spcBef>
              <a:buFont typeface="Wingdings" pitchFamily="2" charset="2"/>
              <a:buChar char="§"/>
            </a:pPr>
            <a:r>
              <a:rPr lang="en-US" dirty="0">
                <a:solidFill>
                  <a:srgbClr val="081D54"/>
                </a:solidFill>
              </a:rPr>
              <a:t>This graph represents a potentially ordinary DCIPS rating </a:t>
            </a:r>
            <a:r>
              <a:rPr lang="en-US" dirty="0" smtClean="0">
                <a:solidFill>
                  <a:srgbClr val="081D54"/>
                </a:solidFill>
              </a:rPr>
              <a:t>distribution.</a:t>
            </a:r>
            <a:endParaRPr lang="en-US" dirty="0">
              <a:solidFill>
                <a:srgbClr val="081D54"/>
              </a:solidFill>
            </a:endParaRPr>
          </a:p>
          <a:p>
            <a:pPr marL="342900" indent="-342900" algn="l" eaLnBrk="0" hangingPunct="0">
              <a:spcBef>
                <a:spcPct val="20000"/>
              </a:spcBef>
              <a:buFont typeface="Wingdings" pitchFamily="2" charset="2"/>
              <a:buChar char="§"/>
            </a:pPr>
            <a:r>
              <a:rPr lang="en-US" dirty="0">
                <a:solidFill>
                  <a:srgbClr val="081D54"/>
                </a:solidFill>
              </a:rPr>
              <a:t>An ordinary rating distribution is one where there are more Level 4 ratings than Level 5 and more Level 3 ratings than Level 4 and very few Level 1 and 2 </a:t>
            </a:r>
            <a:r>
              <a:rPr lang="en-US" dirty="0" smtClean="0">
                <a:solidFill>
                  <a:srgbClr val="081D54"/>
                </a:solidFill>
              </a:rPr>
              <a:t>ratings.  </a:t>
            </a:r>
            <a:endParaRPr lang="en-US" dirty="0">
              <a:solidFill>
                <a:srgbClr val="081D54"/>
              </a:solidFill>
            </a:endParaRPr>
          </a:p>
          <a:p>
            <a:pPr marL="342900" indent="-342900" algn="l" eaLnBrk="0" hangingPunct="0">
              <a:spcBef>
                <a:spcPct val="20000"/>
              </a:spcBef>
              <a:buFont typeface="Wingdings" pitchFamily="2" charset="2"/>
              <a:buChar char="§"/>
            </a:pPr>
            <a:r>
              <a:rPr lang="en-US" dirty="0">
                <a:solidFill>
                  <a:srgbClr val="081D54"/>
                </a:solidFill>
              </a:rPr>
              <a:t>This rating distribution is not mandated (or forced</a:t>
            </a:r>
            <a:r>
              <a:rPr lang="en-US" dirty="0" smtClean="0">
                <a:solidFill>
                  <a:srgbClr val="081D54"/>
                </a:solidFill>
              </a:rPr>
              <a:t>); </a:t>
            </a:r>
            <a:r>
              <a:rPr lang="en-US" dirty="0">
                <a:solidFill>
                  <a:srgbClr val="081D54"/>
                </a:solidFill>
              </a:rPr>
              <a:t>t</a:t>
            </a:r>
            <a:r>
              <a:rPr lang="en-US" dirty="0" smtClean="0">
                <a:solidFill>
                  <a:srgbClr val="081D54"/>
                </a:solidFill>
              </a:rPr>
              <a:t>his </a:t>
            </a:r>
            <a:r>
              <a:rPr lang="en-US" dirty="0">
                <a:solidFill>
                  <a:srgbClr val="081D54"/>
                </a:solidFill>
              </a:rPr>
              <a:t>is the most likely outcome of the fair and consistent application of the standardized performance descriptors under </a:t>
            </a:r>
            <a:r>
              <a:rPr lang="en-US" dirty="0" smtClean="0">
                <a:solidFill>
                  <a:srgbClr val="081D54"/>
                </a:solidFill>
              </a:rPr>
              <a:t>DCIPS.   </a:t>
            </a:r>
            <a:endParaRPr lang="en-US" dirty="0">
              <a:solidFill>
                <a:srgbClr val="081D54"/>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a:xfrm>
            <a:off x="1752600" y="182563"/>
            <a:ext cx="5486400" cy="1112837"/>
          </a:xfrm>
        </p:spPr>
        <p:txBody>
          <a:bodyPr/>
          <a:lstStyle/>
          <a:p>
            <a:pPr algn="ctr"/>
            <a:r>
              <a:rPr lang="en-US" sz="2800" dirty="0" smtClean="0"/>
              <a:t>Inflated DCIPS Rating</a:t>
            </a:r>
          </a:p>
        </p:txBody>
      </p:sp>
      <p:sp>
        <p:nvSpPr>
          <p:cNvPr id="2052" name="Slide Number Placeholder 3"/>
          <p:cNvSpPr>
            <a:spLocks noGrp="1"/>
          </p:cNvSpPr>
          <p:nvPr>
            <p:ph type="sldNum" sz="quarter" idx="12"/>
          </p:nvPr>
        </p:nvSpPr>
        <p:spPr>
          <a:noFill/>
        </p:spPr>
        <p:txBody>
          <a:bodyPr/>
          <a:lstStyle/>
          <a:p>
            <a:fld id="{637E5FF3-8929-4249-8862-2EF2C22CC81C}" type="slidenum">
              <a:rPr lang="en-US" smtClean="0">
                <a:latin typeface="Arial" pitchFamily="34" charset="0"/>
              </a:rPr>
              <a:pPr/>
              <a:t>23</a:t>
            </a:fld>
            <a:endParaRPr lang="en-US" dirty="0" smtClean="0">
              <a:latin typeface="Arial" pitchFamily="34" charset="0"/>
            </a:endParaRPr>
          </a:p>
        </p:txBody>
      </p:sp>
      <p:graphicFrame>
        <p:nvGraphicFramePr>
          <p:cNvPr id="2050" name="Object 2"/>
          <p:cNvGraphicFramePr>
            <a:graphicFrameLocks noGrp="1" noChangeAspect="1"/>
          </p:cNvGraphicFramePr>
          <p:nvPr>
            <p:ph idx="1"/>
          </p:nvPr>
        </p:nvGraphicFramePr>
        <p:xfrm>
          <a:off x="2235200" y="1482725"/>
          <a:ext cx="4246563" cy="2365375"/>
        </p:xfrm>
        <a:graphic>
          <a:graphicData uri="http://schemas.openxmlformats.org/presentationml/2006/ole">
            <mc:AlternateContent xmlns:mc="http://schemas.openxmlformats.org/markup-compatibility/2006">
              <mc:Choice xmlns:v="urn:schemas-microsoft-com:vml" Requires="v">
                <p:oleObj spid="_x0000_s2057" name="Chart" r:id="rId5" imgW="4791109" imgH="3486125" progId="Excel.Sheet.8">
                  <p:embed/>
                </p:oleObj>
              </mc:Choice>
              <mc:Fallback>
                <p:oleObj name="Chart" r:id="rId5" imgW="4791109" imgH="3486125" progId="Excel.Sheet.8">
                  <p:embed/>
                  <p:pic>
                    <p:nvPicPr>
                      <p:cNvPr id="0" name="Picture 5"/>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5200" y="1482725"/>
                        <a:ext cx="4246563" cy="2365375"/>
                      </a:xfrm>
                      <a:prstGeom prst="rect">
                        <a:avLst/>
                      </a:prstGeom>
                      <a:noFill/>
                      <a:ln>
                        <a:noFill/>
                      </a:ln>
                      <a:effectLst/>
                      <a:extLst>
                        <a:ext uri="{909E8E84-426E-40DD-AFC4-6F175D3DCCD1}">
                          <a14:hiddenFill xmlns:a14="http://schemas.microsoft.com/office/drawing/2010/main">
                            <a:solidFill>
                              <a:srgbClr val="F3EDD5"/>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TextBox 6"/>
          <p:cNvSpPr txBox="1"/>
          <p:nvPr/>
        </p:nvSpPr>
        <p:spPr>
          <a:xfrm>
            <a:off x="190500" y="3962400"/>
            <a:ext cx="8775700" cy="3011488"/>
          </a:xfrm>
          <a:prstGeom prst="rect">
            <a:avLst/>
          </a:prstGeom>
          <a:noFill/>
        </p:spPr>
        <p:txBody>
          <a:bodyPr wrap="square">
            <a:spAutoFit/>
          </a:bodyPr>
          <a:lstStyle/>
          <a:p>
            <a:pPr marL="342900" indent="-342900" algn="l" eaLnBrk="0" hangingPunct="0">
              <a:spcBef>
                <a:spcPct val="20000"/>
              </a:spcBef>
              <a:buFont typeface="Wingdings" pitchFamily="2" charset="2"/>
              <a:buChar char="§"/>
              <a:defRPr/>
            </a:pPr>
            <a:r>
              <a:rPr lang="en-US" dirty="0">
                <a:solidFill>
                  <a:srgbClr val="081D54"/>
                </a:solidFill>
                <a:latin typeface="+mn-lt"/>
              </a:rPr>
              <a:t>The graph represents an inflated ratings distribution with majority of the ratings in level 5, less at level 4, even fewer at level 3 and </a:t>
            </a:r>
            <a:r>
              <a:rPr lang="en-US" dirty="0" smtClean="0">
                <a:solidFill>
                  <a:srgbClr val="081D54"/>
                </a:solidFill>
                <a:latin typeface="+mn-lt"/>
              </a:rPr>
              <a:t>below.</a:t>
            </a:r>
            <a:endParaRPr lang="en-US" dirty="0">
              <a:solidFill>
                <a:srgbClr val="081D54"/>
              </a:solidFill>
              <a:latin typeface="+mn-lt"/>
            </a:endParaRPr>
          </a:p>
          <a:p>
            <a:pPr marL="342900" indent="-342900" algn="l" eaLnBrk="0" hangingPunct="0">
              <a:spcBef>
                <a:spcPct val="20000"/>
              </a:spcBef>
              <a:buFont typeface="Wingdings" pitchFamily="2" charset="2"/>
              <a:buChar char="§"/>
              <a:defRPr/>
            </a:pPr>
            <a:r>
              <a:rPr lang="en-US" dirty="0">
                <a:solidFill>
                  <a:srgbClr val="081D54"/>
                </a:solidFill>
                <a:latin typeface="+mn-lt"/>
              </a:rPr>
              <a:t>The DCIPS rating system is designed to make meaningful distinctions in rewarding performance, inflated ratings have a number of negative </a:t>
            </a:r>
            <a:r>
              <a:rPr lang="en-US" dirty="0" smtClean="0">
                <a:solidFill>
                  <a:srgbClr val="081D54"/>
                </a:solidFill>
                <a:latin typeface="+mn-lt"/>
              </a:rPr>
              <a:t> consequences</a:t>
            </a:r>
            <a:r>
              <a:rPr lang="en-US" dirty="0">
                <a:solidFill>
                  <a:srgbClr val="081D54"/>
                </a:solidFill>
                <a:latin typeface="+mn-lt"/>
              </a:rPr>
              <a:t>:</a:t>
            </a:r>
          </a:p>
          <a:p>
            <a:pPr marL="800100" lvl="2" indent="-342900" algn="l" eaLnBrk="0" hangingPunct="0">
              <a:spcBef>
                <a:spcPct val="20000"/>
              </a:spcBef>
              <a:buFont typeface="Wingdings" pitchFamily="2" charset="2"/>
              <a:buChar char="§"/>
              <a:defRPr/>
            </a:pPr>
            <a:r>
              <a:rPr lang="en-US" dirty="0" smtClean="0">
                <a:solidFill>
                  <a:srgbClr val="081D54"/>
                </a:solidFill>
                <a:latin typeface="+mn-lt"/>
              </a:rPr>
              <a:t>Decreases employee </a:t>
            </a:r>
            <a:r>
              <a:rPr lang="en-US" dirty="0">
                <a:solidFill>
                  <a:srgbClr val="081D54"/>
                </a:solidFill>
                <a:latin typeface="+mn-lt"/>
              </a:rPr>
              <a:t>credibility in the system and does not allow for meaningful performance distinctions for high </a:t>
            </a:r>
            <a:r>
              <a:rPr lang="en-US" dirty="0" smtClean="0">
                <a:solidFill>
                  <a:srgbClr val="081D54"/>
                </a:solidFill>
                <a:latin typeface="+mn-lt"/>
              </a:rPr>
              <a:t>performers.</a:t>
            </a:r>
            <a:endParaRPr lang="en-US" dirty="0">
              <a:solidFill>
                <a:srgbClr val="081D54"/>
              </a:solidFill>
              <a:latin typeface="+mn-lt"/>
            </a:endParaRPr>
          </a:p>
          <a:p>
            <a:pPr marL="800100" lvl="2" indent="-342900" algn="l" eaLnBrk="0" hangingPunct="0">
              <a:spcBef>
                <a:spcPct val="20000"/>
              </a:spcBef>
              <a:buFont typeface="Wingdings" pitchFamily="2" charset="2"/>
              <a:buChar char="§"/>
              <a:defRPr/>
            </a:pPr>
            <a:r>
              <a:rPr lang="en-US" dirty="0" smtClean="0">
                <a:solidFill>
                  <a:srgbClr val="081D54"/>
                </a:solidFill>
                <a:latin typeface="+mn-lt"/>
              </a:rPr>
              <a:t>Reduces </a:t>
            </a:r>
            <a:r>
              <a:rPr lang="en-US" dirty="0">
                <a:solidFill>
                  <a:srgbClr val="081D54"/>
                </a:solidFill>
                <a:latin typeface="+mn-lt"/>
              </a:rPr>
              <a:t>the positive motivation for the high performers because their achievements are not acknowledged and rewarded </a:t>
            </a:r>
            <a:r>
              <a:rPr lang="en-US" dirty="0" smtClean="0">
                <a:solidFill>
                  <a:srgbClr val="081D54"/>
                </a:solidFill>
                <a:latin typeface="+mn-lt"/>
              </a:rPr>
              <a:t>appropriately.</a:t>
            </a:r>
            <a:endParaRPr lang="en-US" dirty="0">
              <a:solidFill>
                <a:srgbClr val="081D54"/>
              </a:solidFill>
              <a:latin typeface="+mn-lt"/>
            </a:endParaRPr>
          </a:p>
          <a:p>
            <a:pPr marL="223838" lvl="1">
              <a:defRPr/>
            </a:pPr>
            <a:endParaRPr lang="en-US" sz="1600" dirty="0"/>
          </a:p>
        </p:txBody>
      </p:sp>
      <p:sp>
        <p:nvSpPr>
          <p:cNvPr id="13" name="&quot;No&quot; Symbol 12"/>
          <p:cNvSpPr/>
          <p:nvPr/>
        </p:nvSpPr>
        <p:spPr bwMode="auto">
          <a:xfrm>
            <a:off x="2195513" y="1460500"/>
            <a:ext cx="4335462" cy="2459038"/>
          </a:xfrm>
          <a:prstGeom prst="noSmoking">
            <a:avLst>
              <a:gd name="adj" fmla="val 5988"/>
            </a:avLst>
          </a:prstGeom>
          <a:solidFill>
            <a:srgbClr val="FF0000">
              <a:alpha val="60000"/>
            </a:srgbClr>
          </a:solidFill>
          <a:ln w="9525" cap="flat" cmpd="sng" algn="ctr">
            <a:solidFill>
              <a:schemeClr val="tx1"/>
            </a:solidFill>
            <a:prstDash val="solid"/>
            <a:round/>
            <a:headEnd type="none" w="med" len="med"/>
            <a:tailEnd type="none" w="med" len="med"/>
          </a:ln>
          <a:effectLst/>
        </p:spPr>
        <p:txBody>
          <a:bodyPr/>
          <a:lstStyle/>
          <a:p>
            <a:pPr>
              <a:defRPr/>
            </a:pPr>
            <a:endParaRPr lang="en-US" dirty="0">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Grp="1" noChangeArrowheads="1"/>
          </p:cNvSpPr>
          <p:nvPr>
            <p:ph type="sldNum" sz="quarter" idx="12"/>
          </p:nvPr>
        </p:nvSpPr>
        <p:spPr>
          <a:xfrm>
            <a:off x="8561388" y="6108700"/>
            <a:ext cx="701675" cy="476250"/>
          </a:xfrm>
          <a:noFill/>
        </p:spPr>
        <p:txBody>
          <a:bodyPr/>
          <a:lstStyle/>
          <a:p>
            <a:pPr algn="l"/>
            <a:endParaRPr lang="en-US" dirty="0" smtClean="0">
              <a:solidFill>
                <a:srgbClr val="003366"/>
              </a:solidFill>
              <a:latin typeface="Arial" pitchFamily="34" charset="0"/>
            </a:endParaRPr>
          </a:p>
          <a:p>
            <a:pPr algn="l"/>
            <a:endParaRPr lang="en-US" dirty="0" smtClean="0">
              <a:solidFill>
                <a:srgbClr val="003366"/>
              </a:solidFill>
              <a:latin typeface="Arial" pitchFamily="34" charset="0"/>
            </a:endParaRPr>
          </a:p>
          <a:p>
            <a:pPr algn="l"/>
            <a:fld id="{60D5EE92-C819-4C0D-A29B-894152997F6B}" type="slidenum">
              <a:rPr lang="en-US" smtClean="0">
                <a:solidFill>
                  <a:srgbClr val="003366"/>
                </a:solidFill>
                <a:latin typeface="Arial" pitchFamily="34" charset="0"/>
              </a:rPr>
              <a:pPr algn="l"/>
              <a:t>24</a:t>
            </a:fld>
            <a:endParaRPr lang="en-US" dirty="0" smtClean="0">
              <a:solidFill>
                <a:srgbClr val="003366"/>
              </a:solidFill>
              <a:latin typeface="Arial" pitchFamily="34" charset="0"/>
            </a:endParaRPr>
          </a:p>
        </p:txBody>
      </p:sp>
      <p:sp>
        <p:nvSpPr>
          <p:cNvPr id="27651" name="Rectangle 2"/>
          <p:cNvSpPr>
            <a:spLocks noGrp="1" noChangeArrowheads="1"/>
          </p:cNvSpPr>
          <p:nvPr>
            <p:ph type="title"/>
          </p:nvPr>
        </p:nvSpPr>
        <p:spPr>
          <a:xfrm>
            <a:off x="1698625" y="304800"/>
            <a:ext cx="5568950" cy="868363"/>
          </a:xfrm>
        </p:spPr>
        <p:txBody>
          <a:bodyPr/>
          <a:lstStyle/>
          <a:p>
            <a:pPr algn="ctr"/>
            <a:r>
              <a:rPr lang="en-US" sz="2800" dirty="0" smtClean="0"/>
              <a:t>Potential DPAT Rating Charts</a:t>
            </a:r>
          </a:p>
        </p:txBody>
      </p:sp>
      <p:pic>
        <p:nvPicPr>
          <p:cNvPr id="27652" name="Picture 4"/>
          <p:cNvPicPr>
            <a:picLocks noGrp="1" noChangeAspect="1" noChangeArrowheads="1"/>
          </p:cNvPicPr>
          <p:nvPr>
            <p:ph type="body" idx="1"/>
          </p:nvPr>
        </p:nvPicPr>
        <p:blipFill>
          <a:blip r:embed="rId3" cstate="print"/>
          <a:srcRect/>
          <a:stretch>
            <a:fillRect/>
          </a:stretch>
        </p:blipFill>
        <p:spPr>
          <a:xfrm>
            <a:off x="584200" y="1447800"/>
            <a:ext cx="7966075" cy="5137150"/>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a:xfrm>
            <a:off x="1752600" y="182563"/>
            <a:ext cx="5486400" cy="1112837"/>
          </a:xfrm>
        </p:spPr>
        <p:txBody>
          <a:bodyPr/>
          <a:lstStyle/>
          <a:p>
            <a:pPr algn="ctr"/>
            <a:r>
              <a:rPr lang="en-US" sz="2800" dirty="0" smtClean="0"/>
              <a:t>Additional Levels of Analysis </a:t>
            </a:r>
          </a:p>
        </p:txBody>
      </p:sp>
      <p:sp>
        <p:nvSpPr>
          <p:cNvPr id="28675" name="Content Placeholder 3"/>
          <p:cNvSpPr>
            <a:spLocks noGrp="1"/>
          </p:cNvSpPr>
          <p:nvPr>
            <p:ph idx="1"/>
          </p:nvPr>
        </p:nvSpPr>
        <p:spPr>
          <a:xfrm>
            <a:off x="457200" y="1587500"/>
            <a:ext cx="8229600" cy="4495800"/>
          </a:xfrm>
        </p:spPr>
        <p:txBody>
          <a:bodyPr/>
          <a:lstStyle/>
          <a:p>
            <a:r>
              <a:rPr lang="en-US" dirty="0" smtClean="0"/>
              <a:t>PM PRA can request additional data analysis on various dimensions such as directorate, occupational series, rating/reviewing officials and grade levels. </a:t>
            </a:r>
          </a:p>
          <a:p>
            <a:r>
              <a:rPr lang="en-US" dirty="0" smtClean="0"/>
              <a:t>PM PRA can request additional information from a different organization/team that may validate anomalies or skewed rating distributions.</a:t>
            </a:r>
          </a:p>
          <a:p>
            <a:r>
              <a:rPr lang="en-US" dirty="0" smtClean="0"/>
              <a:t>When necessary, PM PRA may request more in-depth information (i.e., performance evaluations) to resolve potential rating inconsistencies.</a:t>
            </a:r>
          </a:p>
          <a:p>
            <a:pPr>
              <a:buFont typeface="Wingdings" pitchFamily="2" charset="2"/>
              <a:buNone/>
            </a:pPr>
            <a:endParaRPr lang="en-US" dirty="0" smtClean="0"/>
          </a:p>
          <a:p>
            <a:pPr>
              <a:buFont typeface="Wingdings" pitchFamily="2" charset="2"/>
              <a:buNone/>
            </a:pPr>
            <a:endParaRPr lang="en-US" dirty="0" smtClean="0"/>
          </a:p>
        </p:txBody>
      </p:sp>
      <p:sp>
        <p:nvSpPr>
          <p:cNvPr id="28676" name="Slide Number Placeholder 1"/>
          <p:cNvSpPr>
            <a:spLocks noGrp="1"/>
          </p:cNvSpPr>
          <p:nvPr>
            <p:ph type="sldNum" sz="quarter" idx="12"/>
          </p:nvPr>
        </p:nvSpPr>
        <p:spPr>
          <a:noFill/>
        </p:spPr>
        <p:txBody>
          <a:bodyPr/>
          <a:lstStyle/>
          <a:p>
            <a:fld id="{5B868E49-36F7-4138-9C6B-6CF7D05F20BA}" type="slidenum">
              <a:rPr lang="en-US" smtClean="0">
                <a:latin typeface="Arial" pitchFamily="34" charset="0"/>
              </a:rPr>
              <a:pPr/>
              <a:t>25</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a:xfrm>
            <a:off x="1752600" y="182563"/>
            <a:ext cx="5486400" cy="1112837"/>
          </a:xfrm>
        </p:spPr>
        <p:txBody>
          <a:bodyPr/>
          <a:lstStyle/>
          <a:p>
            <a:pPr algn="ctr"/>
            <a:r>
              <a:rPr lang="en-US" sz="2800" dirty="0" smtClean="0"/>
              <a:t>Resolving Rating Inconsistency</a:t>
            </a:r>
          </a:p>
        </p:txBody>
      </p:sp>
      <p:sp>
        <p:nvSpPr>
          <p:cNvPr id="29699" name="Content Placeholder 3"/>
          <p:cNvSpPr>
            <a:spLocks noGrp="1"/>
          </p:cNvSpPr>
          <p:nvPr>
            <p:ph idx="1"/>
          </p:nvPr>
        </p:nvSpPr>
        <p:spPr>
          <a:xfrm>
            <a:off x="203200" y="1552575"/>
            <a:ext cx="8712200" cy="4632325"/>
          </a:xfrm>
        </p:spPr>
        <p:txBody>
          <a:bodyPr/>
          <a:lstStyle/>
          <a:p>
            <a:r>
              <a:rPr lang="en-US" dirty="0" smtClean="0"/>
              <a:t>After PM PRA identifies a rating inconsistency they may want to take the following actions: </a:t>
            </a:r>
          </a:p>
          <a:p>
            <a:pPr lvl="1"/>
            <a:r>
              <a:rPr lang="en-US" sz="1800" dirty="0" smtClean="0"/>
              <a:t>Discuss discrepancies with reviewing official(s).</a:t>
            </a:r>
          </a:p>
          <a:p>
            <a:pPr lvl="1"/>
            <a:r>
              <a:rPr lang="en-US" sz="1800" dirty="0" smtClean="0"/>
              <a:t>Suggest corrective action prior to approval to ensure the ratings are supported by the written narrative: </a:t>
            </a:r>
          </a:p>
          <a:p>
            <a:pPr lvl="2"/>
            <a:r>
              <a:rPr lang="en-US" sz="1800" dirty="0" smtClean="0"/>
              <a:t>Recommend changes to narrative pertaining to performance objectives and elements </a:t>
            </a:r>
            <a:r>
              <a:rPr lang="en-US" sz="1800" b="1" dirty="0" smtClean="0">
                <a:solidFill>
                  <a:srgbClr val="FF0000"/>
                </a:solidFill>
              </a:rPr>
              <a:t>and/or </a:t>
            </a:r>
            <a:r>
              <a:rPr lang="en-US" sz="1800" dirty="0" smtClean="0"/>
              <a:t>to the rating;</a:t>
            </a:r>
            <a:r>
              <a:rPr lang="en-US" sz="1800" b="1" dirty="0" smtClean="0">
                <a:solidFill>
                  <a:srgbClr val="FF0000"/>
                </a:solidFill>
              </a:rPr>
              <a:t> </a:t>
            </a:r>
            <a:r>
              <a:rPr lang="en-US" sz="1800" dirty="0" smtClean="0"/>
              <a:t>if rating/reviewing officials are </a:t>
            </a:r>
            <a:r>
              <a:rPr lang="en-US" sz="1800" u="sng" dirty="0" smtClean="0"/>
              <a:t>unavailable or unwilling</a:t>
            </a:r>
            <a:r>
              <a:rPr lang="en-US" sz="1800" dirty="0" smtClean="0"/>
              <a:t> to make changes to comply with merit system principles and DCIPS policy, </a:t>
            </a:r>
            <a:r>
              <a:rPr lang="en-US" sz="1800" b="1" dirty="0" smtClean="0">
                <a:solidFill>
                  <a:srgbClr val="FF0000"/>
                </a:solidFill>
              </a:rPr>
              <a:t>the PM PRA may make the necessary changes to ensure compliance</a:t>
            </a:r>
            <a:r>
              <a:rPr lang="en-US" sz="1800" dirty="0" smtClean="0"/>
              <a:t>.  </a:t>
            </a:r>
            <a:r>
              <a:rPr lang="en-US" sz="1800" b="1" dirty="0" smtClean="0"/>
              <a:t>Note</a:t>
            </a:r>
            <a:r>
              <a:rPr lang="en-US" sz="1800" dirty="0" smtClean="0"/>
              <a:t>: Numerical ratings and narratives must support the rating if a particular objective or element rating changed.</a:t>
            </a:r>
            <a:endParaRPr lang="en-US" sz="1000" dirty="0" smtClean="0"/>
          </a:p>
          <a:p>
            <a:r>
              <a:rPr lang="en-US" dirty="0" smtClean="0"/>
              <a:t>The PM PRA can direct changes to performance evaluations. </a:t>
            </a:r>
          </a:p>
          <a:p>
            <a:pPr lvl="2"/>
            <a:endParaRPr lang="en-US" sz="1600" dirty="0" smtClean="0"/>
          </a:p>
          <a:p>
            <a:pPr lvl="2">
              <a:buFont typeface="Wingdings" pitchFamily="2" charset="2"/>
              <a:buNone/>
            </a:pPr>
            <a:endParaRPr lang="en-US" sz="1600" dirty="0" smtClean="0"/>
          </a:p>
          <a:p>
            <a:pPr lvl="1"/>
            <a:endParaRPr lang="en-US" sz="1600" dirty="0" smtClean="0"/>
          </a:p>
          <a:p>
            <a:pPr>
              <a:buFont typeface="Wingdings" pitchFamily="2" charset="2"/>
              <a:buNone/>
            </a:pPr>
            <a:endParaRPr lang="en-US" dirty="0" smtClean="0"/>
          </a:p>
          <a:p>
            <a:pPr>
              <a:buFont typeface="Wingdings" pitchFamily="2" charset="2"/>
              <a:buNone/>
            </a:pPr>
            <a:endParaRPr lang="en-US" dirty="0" smtClean="0"/>
          </a:p>
        </p:txBody>
      </p:sp>
      <p:sp>
        <p:nvSpPr>
          <p:cNvPr id="29700" name="Slide Number Placeholder 1"/>
          <p:cNvSpPr>
            <a:spLocks noGrp="1"/>
          </p:cNvSpPr>
          <p:nvPr>
            <p:ph type="sldNum" sz="quarter" idx="12"/>
          </p:nvPr>
        </p:nvSpPr>
        <p:spPr>
          <a:noFill/>
        </p:spPr>
        <p:txBody>
          <a:bodyPr/>
          <a:lstStyle/>
          <a:p>
            <a:fld id="{1F09EF8F-EC42-48B0-A20F-EC7B70AC106B}" type="slidenum">
              <a:rPr lang="en-US" smtClean="0">
                <a:latin typeface="Arial" pitchFamily="34" charset="0"/>
              </a:rPr>
              <a:pPr/>
              <a:t>26</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752600" y="182563"/>
            <a:ext cx="5486400" cy="1112837"/>
          </a:xfrm>
        </p:spPr>
        <p:txBody>
          <a:bodyPr/>
          <a:lstStyle/>
          <a:p>
            <a:pPr algn="ctr"/>
            <a:r>
              <a:rPr lang="en-US" sz="2800" dirty="0" smtClean="0"/>
              <a:t>Modal Rating Decision</a:t>
            </a:r>
          </a:p>
        </p:txBody>
      </p:sp>
      <p:sp>
        <p:nvSpPr>
          <p:cNvPr id="30723" name="Content Placeholder 2"/>
          <p:cNvSpPr>
            <a:spLocks noGrp="1"/>
          </p:cNvSpPr>
          <p:nvPr>
            <p:ph idx="1"/>
          </p:nvPr>
        </p:nvSpPr>
        <p:spPr>
          <a:xfrm>
            <a:off x="165100" y="1485900"/>
            <a:ext cx="8788400" cy="4822825"/>
          </a:xfrm>
        </p:spPr>
        <p:txBody>
          <a:bodyPr/>
          <a:lstStyle/>
          <a:p>
            <a:pPr>
              <a:lnSpc>
                <a:spcPct val="80000"/>
              </a:lnSpc>
            </a:pPr>
            <a:r>
              <a:rPr lang="en-US" dirty="0" smtClean="0"/>
              <a:t>It is the responsibility of the PM PRA to determine the modal rating when the employee falls within one of the following specially-situated employees categories &amp; a presumptive rating can not be given:</a:t>
            </a:r>
          </a:p>
          <a:p>
            <a:pPr lvl="1">
              <a:lnSpc>
                <a:spcPct val="80000"/>
              </a:lnSpc>
            </a:pPr>
            <a:r>
              <a:rPr lang="en-US" sz="1800" dirty="0" smtClean="0"/>
              <a:t>Absent to Perform Military Service</a:t>
            </a:r>
          </a:p>
          <a:p>
            <a:pPr lvl="1">
              <a:lnSpc>
                <a:spcPct val="80000"/>
              </a:lnSpc>
            </a:pPr>
            <a:r>
              <a:rPr lang="en-US" sz="1800" dirty="0" smtClean="0"/>
              <a:t>Absent on Worker’s Compensation</a:t>
            </a:r>
          </a:p>
          <a:p>
            <a:pPr lvl="1">
              <a:lnSpc>
                <a:spcPct val="80000"/>
              </a:lnSpc>
            </a:pPr>
            <a:r>
              <a:rPr lang="en-US" sz="1800" dirty="0" smtClean="0"/>
              <a:t>Absent due to other Special Circumstances IAW policy (long-term training)</a:t>
            </a:r>
          </a:p>
          <a:p>
            <a:pPr>
              <a:lnSpc>
                <a:spcPct val="80000"/>
              </a:lnSpc>
            </a:pPr>
            <a:r>
              <a:rPr lang="en-US" dirty="0" smtClean="0"/>
              <a:t>Modal ratings can only be identified once all other ratings have been assigned.</a:t>
            </a:r>
          </a:p>
          <a:p>
            <a:pPr>
              <a:lnSpc>
                <a:spcPct val="80000"/>
              </a:lnSpc>
            </a:pPr>
            <a:r>
              <a:rPr lang="en-US" dirty="0" smtClean="0"/>
              <a:t>The modal rating is: </a:t>
            </a:r>
          </a:p>
          <a:p>
            <a:pPr lvl="1">
              <a:lnSpc>
                <a:spcPct val="80000"/>
              </a:lnSpc>
            </a:pPr>
            <a:r>
              <a:rPr lang="en-US" sz="1800" dirty="0" smtClean="0"/>
              <a:t>Determined at the first level of PM PRA review.</a:t>
            </a:r>
          </a:p>
          <a:p>
            <a:pPr lvl="1">
              <a:lnSpc>
                <a:spcPct val="80000"/>
              </a:lnSpc>
            </a:pPr>
            <a:r>
              <a:rPr lang="en-US" sz="1800" dirty="0" smtClean="0"/>
              <a:t>The most commonly-given rating for other employees under the purview of the same PM PRA.</a:t>
            </a:r>
          </a:p>
          <a:p>
            <a:pPr>
              <a:lnSpc>
                <a:spcPct val="80000"/>
              </a:lnSpc>
            </a:pPr>
            <a:r>
              <a:rPr lang="en-US" dirty="0" smtClean="0"/>
              <a:t>In cases where there is more than one modal rating, the higher rating is the approved modal rating.</a:t>
            </a:r>
          </a:p>
        </p:txBody>
      </p:sp>
      <p:sp>
        <p:nvSpPr>
          <p:cNvPr id="30724" name="Slide Number Placeholder 3"/>
          <p:cNvSpPr>
            <a:spLocks noGrp="1"/>
          </p:cNvSpPr>
          <p:nvPr>
            <p:ph type="sldNum" sz="quarter" idx="12"/>
          </p:nvPr>
        </p:nvSpPr>
        <p:spPr>
          <a:noFill/>
        </p:spPr>
        <p:txBody>
          <a:bodyPr/>
          <a:lstStyle/>
          <a:p>
            <a:fld id="{3C504009-6F17-41D9-B662-8B904518E56C}" type="slidenum">
              <a:rPr lang="en-US" smtClean="0">
                <a:latin typeface="Arial" pitchFamily="34" charset="0"/>
              </a:rPr>
              <a:pPr/>
              <a:t>27</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752600" y="182563"/>
            <a:ext cx="5486400" cy="1112837"/>
          </a:xfrm>
        </p:spPr>
        <p:txBody>
          <a:bodyPr/>
          <a:lstStyle/>
          <a:p>
            <a:pPr algn="ctr"/>
            <a:r>
              <a:rPr lang="en-US" sz="2800" dirty="0" smtClean="0"/>
              <a:t>Completing the PM PRA Process</a:t>
            </a:r>
          </a:p>
        </p:txBody>
      </p:sp>
      <p:sp>
        <p:nvSpPr>
          <p:cNvPr id="31747" name="Content Placeholder 2"/>
          <p:cNvSpPr>
            <a:spLocks noGrp="1"/>
          </p:cNvSpPr>
          <p:nvPr>
            <p:ph idx="1"/>
          </p:nvPr>
        </p:nvSpPr>
        <p:spPr>
          <a:xfrm>
            <a:off x="436563" y="1617663"/>
            <a:ext cx="8250237" cy="4541837"/>
          </a:xfrm>
        </p:spPr>
        <p:txBody>
          <a:bodyPr/>
          <a:lstStyle/>
          <a:p>
            <a:pPr>
              <a:lnSpc>
                <a:spcPct val="80000"/>
              </a:lnSpc>
            </a:pPr>
            <a:r>
              <a:rPr lang="en-US" dirty="0" smtClean="0"/>
              <a:t>PM PRA should officially notify the organization of the following:</a:t>
            </a:r>
          </a:p>
          <a:p>
            <a:pPr>
              <a:lnSpc>
                <a:spcPct val="80000"/>
              </a:lnSpc>
              <a:buNone/>
            </a:pPr>
            <a:endParaRPr lang="en-US" sz="600" dirty="0" smtClean="0"/>
          </a:p>
          <a:p>
            <a:pPr lvl="1">
              <a:lnSpc>
                <a:spcPct val="80000"/>
              </a:lnSpc>
            </a:pPr>
            <a:r>
              <a:rPr lang="en-US" sz="1800" dirty="0" smtClean="0"/>
              <a:t>PM PRA process has been completed.</a:t>
            </a:r>
          </a:p>
          <a:p>
            <a:pPr lvl="1">
              <a:lnSpc>
                <a:spcPct val="80000"/>
              </a:lnSpc>
            </a:pPr>
            <a:r>
              <a:rPr lang="en-US" sz="1800" dirty="0" smtClean="0"/>
              <a:t>Ratings can be approved and released in the PAA Tool.</a:t>
            </a:r>
          </a:p>
          <a:p>
            <a:pPr lvl="1">
              <a:lnSpc>
                <a:spcPct val="80000"/>
              </a:lnSpc>
            </a:pPr>
            <a:r>
              <a:rPr lang="en-US" sz="1800" dirty="0" smtClean="0"/>
              <a:t>The modal rating for any specially-situated employees, if applicable.</a:t>
            </a:r>
          </a:p>
          <a:p>
            <a:pPr lvl="1">
              <a:lnSpc>
                <a:spcPct val="80000"/>
              </a:lnSpc>
            </a:pPr>
            <a:r>
              <a:rPr lang="en-US" sz="1800" dirty="0" smtClean="0"/>
              <a:t>Performance evaluation conversations may begin between the rating official and employee.</a:t>
            </a:r>
          </a:p>
          <a:p>
            <a:pPr lvl="1">
              <a:lnSpc>
                <a:spcPct val="80000"/>
              </a:lnSpc>
            </a:pPr>
            <a:r>
              <a:rPr lang="en-US" sz="1800" dirty="0" smtClean="0"/>
              <a:t>Performance Based Compensation Program (Pay Pools) may proceed.</a:t>
            </a:r>
          </a:p>
          <a:p>
            <a:pPr lvl="1">
              <a:lnSpc>
                <a:spcPct val="80000"/>
              </a:lnSpc>
            </a:pPr>
            <a:endParaRPr lang="en-US" dirty="0" smtClean="0"/>
          </a:p>
        </p:txBody>
      </p:sp>
      <p:sp>
        <p:nvSpPr>
          <p:cNvPr id="31748" name="Slide Number Placeholder 3"/>
          <p:cNvSpPr>
            <a:spLocks noGrp="1"/>
          </p:cNvSpPr>
          <p:nvPr>
            <p:ph type="sldNum" sz="quarter" idx="12"/>
          </p:nvPr>
        </p:nvSpPr>
        <p:spPr>
          <a:noFill/>
        </p:spPr>
        <p:txBody>
          <a:bodyPr/>
          <a:lstStyle/>
          <a:p>
            <a:fld id="{2BC03332-4476-47B3-B2F5-BC21FD01FD5B}" type="slidenum">
              <a:rPr lang="en-US" smtClean="0">
                <a:latin typeface="Arial" pitchFamily="34" charset="0"/>
              </a:rPr>
              <a:pPr/>
              <a:t>28</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smtClean="0"/>
              <a:t>Rater Consistency Handbook</a:t>
            </a:r>
          </a:p>
          <a:p>
            <a:endParaRPr lang="en-US" dirty="0" smtClean="0"/>
          </a:p>
          <a:p>
            <a:pPr lvl="1"/>
            <a:r>
              <a:rPr lang="en-US" dirty="0" smtClean="0"/>
              <a:t>Attendee:  </a:t>
            </a:r>
            <a:r>
              <a:rPr lang="en-US" dirty="0">
                <a:hlinkClick r:id="rId3"/>
              </a:rPr>
              <a:t>http://g2-public-website.azurewebsites.us/site/dcips/docs/Lifecycle/ER/Rater_%20Consistency_Handbook_(Guide_for_Attendee).</a:t>
            </a:r>
            <a:r>
              <a:rPr lang="en-US" dirty="0" smtClean="0">
                <a:hlinkClick r:id="rId3"/>
              </a:rPr>
              <a:t>pdf</a:t>
            </a:r>
            <a:endParaRPr lang="en-US" dirty="0" smtClean="0"/>
          </a:p>
          <a:p>
            <a:pPr lvl="1"/>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pPr>
              <a:defRPr/>
            </a:pPr>
            <a:fld id="{38820065-1AD1-4AA4-A982-FB6248777D1D}" type="slidenum">
              <a:rPr lang="en-US" smtClean="0"/>
              <a:pPr>
                <a:defRPr/>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9" name="Straight Connector 178"/>
          <p:cNvCxnSpPr/>
          <p:nvPr/>
        </p:nvCxnSpPr>
        <p:spPr bwMode="auto">
          <a:xfrm flipH="1">
            <a:off x="4330700" y="1822450"/>
            <a:ext cx="7938" cy="44005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146" name="Title 3"/>
          <p:cNvSpPr>
            <a:spLocks noGrp="1"/>
          </p:cNvSpPr>
          <p:nvPr>
            <p:ph type="title"/>
          </p:nvPr>
        </p:nvSpPr>
        <p:spPr>
          <a:xfrm>
            <a:off x="1600200" y="160338"/>
            <a:ext cx="5791200" cy="1173162"/>
          </a:xfrm>
        </p:spPr>
        <p:txBody>
          <a:bodyPr>
            <a:noAutofit/>
          </a:bodyPr>
          <a:lstStyle/>
          <a:p>
            <a:pPr algn="ctr" eaLnBrk="1" hangingPunct="1">
              <a:defRPr/>
            </a:pPr>
            <a:r>
              <a:rPr lang="en-US" sz="2800" b="1" dirty="0" smtClean="0">
                <a:solidFill>
                  <a:srgbClr val="003366"/>
                </a:solidFill>
              </a:rPr>
              <a:t>DCIPS Year-End</a:t>
            </a:r>
            <a:br>
              <a:rPr lang="en-US" sz="2800" b="1" dirty="0" smtClean="0">
                <a:solidFill>
                  <a:srgbClr val="003366"/>
                </a:solidFill>
              </a:rPr>
            </a:br>
            <a:r>
              <a:rPr lang="en-US" sz="2800" b="1" dirty="0" smtClean="0">
                <a:solidFill>
                  <a:srgbClr val="003366"/>
                </a:solidFill>
              </a:rPr>
              <a:t>Performance Management Schedule</a:t>
            </a:r>
          </a:p>
        </p:txBody>
      </p:sp>
      <p:sp>
        <p:nvSpPr>
          <p:cNvPr id="8195" name="Slide Number Placeholder 337"/>
          <p:cNvSpPr>
            <a:spLocks noGrp="1"/>
          </p:cNvSpPr>
          <p:nvPr>
            <p:ph type="sldNum" sz="quarter" idx="12"/>
          </p:nvPr>
        </p:nvSpPr>
        <p:spPr>
          <a:xfrm>
            <a:off x="6565900" y="6219825"/>
            <a:ext cx="2133600" cy="476250"/>
          </a:xfrm>
          <a:noFill/>
        </p:spPr>
        <p:txBody>
          <a:bodyPr/>
          <a:lstStyle/>
          <a:p>
            <a:fld id="{C26D84CE-2362-49DD-B634-42FFCD001EC9}" type="slidenum">
              <a:rPr lang="en-US" smtClean="0">
                <a:latin typeface="Arial" pitchFamily="34" charset="0"/>
              </a:rPr>
              <a:pPr/>
              <a:t>3</a:t>
            </a:fld>
            <a:endParaRPr lang="en-US" dirty="0" smtClean="0">
              <a:latin typeface="Arial" pitchFamily="34" charset="0"/>
            </a:endParaRPr>
          </a:p>
        </p:txBody>
      </p:sp>
      <p:cxnSp>
        <p:nvCxnSpPr>
          <p:cNvPr id="100" name="Straight Connector 99"/>
          <p:cNvCxnSpPr/>
          <p:nvPr/>
        </p:nvCxnSpPr>
        <p:spPr bwMode="auto">
          <a:xfrm rot="5400000">
            <a:off x="-1101725" y="3894138"/>
            <a:ext cx="456565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auto">
          <a:xfrm rot="5400000">
            <a:off x="466725" y="3897313"/>
            <a:ext cx="456565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auto">
          <a:xfrm rot="5400000">
            <a:off x="3656013" y="3897313"/>
            <a:ext cx="456565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bwMode="auto">
          <a:xfrm rot="5400000">
            <a:off x="5243513" y="3897313"/>
            <a:ext cx="456565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bwMode="auto">
          <a:xfrm rot="5400000">
            <a:off x="-1881187" y="3883025"/>
            <a:ext cx="45656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bwMode="auto">
          <a:xfrm rot="5400000">
            <a:off x="-321468" y="4042569"/>
            <a:ext cx="456406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auto">
          <a:xfrm rot="5400000">
            <a:off x="1235869" y="3966369"/>
            <a:ext cx="456406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auto">
          <a:xfrm rot="5400000">
            <a:off x="2817019" y="4042569"/>
            <a:ext cx="456406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auto">
          <a:xfrm rot="5400000">
            <a:off x="4382294" y="4042569"/>
            <a:ext cx="456406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auto">
          <a:xfrm rot="5400000">
            <a:off x="5999956" y="3882232"/>
            <a:ext cx="4564063" cy="0"/>
          </a:xfrm>
          <a:prstGeom prst="line">
            <a:avLst/>
          </a:prstGeom>
        </p:spPr>
        <p:style>
          <a:lnRef idx="1">
            <a:schemeClr val="accent1"/>
          </a:lnRef>
          <a:fillRef idx="0">
            <a:schemeClr val="accent1"/>
          </a:fillRef>
          <a:effectRef idx="0">
            <a:schemeClr val="accent1"/>
          </a:effectRef>
          <a:fontRef idx="minor">
            <a:schemeClr val="tx1"/>
          </a:fontRef>
        </p:style>
      </p:cxnSp>
      <p:sp>
        <p:nvSpPr>
          <p:cNvPr id="111" name="AutoShape 132"/>
          <p:cNvSpPr>
            <a:spLocks noChangeArrowheads="1"/>
          </p:cNvSpPr>
          <p:nvPr/>
        </p:nvSpPr>
        <p:spPr bwMode="auto">
          <a:xfrm>
            <a:off x="3291840" y="2996248"/>
            <a:ext cx="461963" cy="357187"/>
          </a:xfrm>
          <a:prstGeom prst="triangle">
            <a:avLst>
              <a:gd name="adj" fmla="val 50000"/>
            </a:avLst>
          </a:prstGeom>
          <a:solidFill>
            <a:schemeClr val="accent6">
              <a:lumMod val="60000"/>
              <a:lumOff val="40000"/>
            </a:schemeClr>
          </a:solidFill>
          <a:ln w="9525">
            <a:solidFill>
              <a:schemeClr val="tx1"/>
            </a:solidFill>
            <a:miter lim="800000"/>
            <a:headEnd/>
            <a:tailEnd/>
          </a:ln>
        </p:spPr>
        <p:txBody>
          <a:bodyPr wrap="none" anchor="ctr"/>
          <a:lstStyle/>
          <a:p>
            <a:pPr algn="ctr"/>
            <a:r>
              <a:rPr lang="en-US" sz="900" b="1" dirty="0">
                <a:latin typeface="Calibri" pitchFamily="34" charset="0"/>
              </a:rPr>
              <a:t>10/30</a:t>
            </a:r>
          </a:p>
        </p:txBody>
      </p:sp>
      <p:sp>
        <p:nvSpPr>
          <p:cNvPr id="112" name="AutoShape 136"/>
          <p:cNvSpPr>
            <a:spLocks noChangeArrowheads="1"/>
          </p:cNvSpPr>
          <p:nvPr/>
        </p:nvSpPr>
        <p:spPr bwMode="auto">
          <a:xfrm>
            <a:off x="4099560" y="3902393"/>
            <a:ext cx="463550" cy="358775"/>
          </a:xfrm>
          <a:prstGeom prst="triangle">
            <a:avLst>
              <a:gd name="adj" fmla="val 50000"/>
            </a:avLst>
          </a:prstGeom>
          <a:solidFill>
            <a:schemeClr val="accent6">
              <a:lumMod val="60000"/>
              <a:lumOff val="40000"/>
            </a:schemeClr>
          </a:solidFill>
          <a:ln w="9525">
            <a:solidFill>
              <a:schemeClr val="tx1"/>
            </a:solidFill>
            <a:miter lim="800000"/>
            <a:headEnd/>
            <a:tailEnd/>
          </a:ln>
        </p:spPr>
        <p:txBody>
          <a:bodyPr wrap="none" anchor="ctr"/>
          <a:lstStyle/>
          <a:p>
            <a:pPr algn="ctr"/>
            <a:r>
              <a:rPr lang="en-US" sz="900" b="1" dirty="0">
                <a:latin typeface="Calibri" pitchFamily="34" charset="0"/>
              </a:rPr>
              <a:t>11/15</a:t>
            </a:r>
          </a:p>
        </p:txBody>
      </p:sp>
      <p:sp>
        <p:nvSpPr>
          <p:cNvPr id="113" name="AutoShape 140"/>
          <p:cNvSpPr>
            <a:spLocks noChangeArrowheads="1"/>
          </p:cNvSpPr>
          <p:nvPr/>
        </p:nvSpPr>
        <p:spPr bwMode="auto">
          <a:xfrm>
            <a:off x="4076383" y="4536440"/>
            <a:ext cx="519112" cy="357188"/>
          </a:xfrm>
          <a:prstGeom prst="triangle">
            <a:avLst>
              <a:gd name="adj" fmla="val 50000"/>
            </a:avLst>
          </a:prstGeom>
          <a:solidFill>
            <a:schemeClr val="accent6">
              <a:lumMod val="60000"/>
              <a:lumOff val="40000"/>
            </a:schemeClr>
          </a:solidFill>
          <a:ln w="9525">
            <a:solidFill>
              <a:schemeClr val="tx1"/>
            </a:solidFill>
            <a:miter lim="800000"/>
            <a:headEnd/>
            <a:tailEnd/>
          </a:ln>
        </p:spPr>
        <p:txBody>
          <a:bodyPr wrap="none" anchor="ctr"/>
          <a:lstStyle/>
          <a:p>
            <a:pPr algn="ctr"/>
            <a:r>
              <a:rPr lang="en-US" sz="900" b="1" dirty="0" smtClean="0">
                <a:latin typeface="Calibri" pitchFamily="34" charset="0"/>
              </a:rPr>
              <a:t>11/15</a:t>
            </a:r>
            <a:endParaRPr lang="en-US" sz="900" b="1" dirty="0">
              <a:latin typeface="Calibri" pitchFamily="34" charset="0"/>
            </a:endParaRPr>
          </a:p>
        </p:txBody>
      </p:sp>
      <p:sp>
        <p:nvSpPr>
          <p:cNvPr id="114" name="Text Box 141"/>
          <p:cNvSpPr txBox="1">
            <a:spLocks noChangeArrowheads="1"/>
          </p:cNvSpPr>
          <p:nvPr/>
        </p:nvSpPr>
        <p:spPr bwMode="auto">
          <a:xfrm>
            <a:off x="1861458" y="4490473"/>
            <a:ext cx="1600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spcBef>
                <a:spcPct val="50000"/>
              </a:spcBef>
            </a:pPr>
            <a:r>
              <a:rPr lang="en-US" sz="1200" b="1" dirty="0" smtClean="0"/>
              <a:t>Data Administrator Provides DPAT</a:t>
            </a:r>
            <a:endParaRPr lang="en-US" sz="1200" b="1" dirty="0"/>
          </a:p>
        </p:txBody>
      </p:sp>
      <p:sp>
        <p:nvSpPr>
          <p:cNvPr id="115" name="5-Point Star 114"/>
          <p:cNvSpPr/>
          <p:nvPr/>
        </p:nvSpPr>
        <p:spPr bwMode="auto">
          <a:xfrm>
            <a:off x="3441383" y="2837815"/>
            <a:ext cx="153987" cy="142875"/>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6" name="5-Point Star 115"/>
          <p:cNvSpPr/>
          <p:nvPr/>
        </p:nvSpPr>
        <p:spPr bwMode="auto">
          <a:xfrm>
            <a:off x="4255453" y="3752215"/>
            <a:ext cx="153987" cy="142875"/>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7" name="AutoShape 132"/>
          <p:cNvSpPr>
            <a:spLocks noChangeArrowheads="1"/>
          </p:cNvSpPr>
          <p:nvPr/>
        </p:nvSpPr>
        <p:spPr bwMode="auto">
          <a:xfrm>
            <a:off x="2522855" y="2089785"/>
            <a:ext cx="461963" cy="357188"/>
          </a:xfrm>
          <a:prstGeom prst="triangle">
            <a:avLst>
              <a:gd name="adj" fmla="val 50000"/>
            </a:avLst>
          </a:prstGeom>
          <a:solidFill>
            <a:schemeClr val="accent6">
              <a:lumMod val="60000"/>
              <a:lumOff val="40000"/>
            </a:schemeClr>
          </a:solidFill>
          <a:ln w="9525">
            <a:solidFill>
              <a:schemeClr val="tx1"/>
            </a:solidFill>
            <a:miter lim="800000"/>
            <a:headEnd/>
            <a:tailEnd/>
          </a:ln>
        </p:spPr>
        <p:txBody>
          <a:bodyPr wrap="none" anchor="ctr"/>
          <a:lstStyle/>
          <a:p>
            <a:pPr algn="ctr"/>
            <a:r>
              <a:rPr lang="en-US" sz="900" b="1" dirty="0">
                <a:latin typeface="Calibri" pitchFamily="34" charset="0"/>
              </a:rPr>
              <a:t>10/15</a:t>
            </a:r>
          </a:p>
        </p:txBody>
      </p:sp>
      <p:sp>
        <p:nvSpPr>
          <p:cNvPr id="118" name="5-Point Star 117"/>
          <p:cNvSpPr/>
          <p:nvPr/>
        </p:nvSpPr>
        <p:spPr bwMode="auto">
          <a:xfrm>
            <a:off x="2675573" y="1940243"/>
            <a:ext cx="155575" cy="142875"/>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9" name="TextBox 81"/>
          <p:cNvSpPr txBox="1">
            <a:spLocks noChangeArrowheads="1"/>
          </p:cNvSpPr>
          <p:nvPr/>
        </p:nvSpPr>
        <p:spPr bwMode="auto">
          <a:xfrm>
            <a:off x="510540" y="2067878"/>
            <a:ext cx="200501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en-US" sz="1200" b="1" dirty="0"/>
              <a:t>Employee submits Self-Assessment</a:t>
            </a:r>
          </a:p>
        </p:txBody>
      </p:sp>
      <p:sp>
        <p:nvSpPr>
          <p:cNvPr id="120" name="Text Box 137"/>
          <p:cNvSpPr txBox="1">
            <a:spLocks noChangeArrowheads="1"/>
          </p:cNvSpPr>
          <p:nvPr/>
        </p:nvSpPr>
        <p:spPr bwMode="auto">
          <a:xfrm>
            <a:off x="1516380" y="3858578"/>
            <a:ext cx="2590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spcBef>
                <a:spcPct val="50000"/>
              </a:spcBef>
            </a:pPr>
            <a:r>
              <a:rPr lang="en-US" sz="1200" b="1" dirty="0"/>
              <a:t>Reviewing Official Completes Performance Evaluation</a:t>
            </a:r>
          </a:p>
        </p:txBody>
      </p:sp>
      <p:sp>
        <p:nvSpPr>
          <p:cNvPr id="121" name="Text Box 134"/>
          <p:cNvSpPr txBox="1">
            <a:spLocks noChangeArrowheads="1"/>
          </p:cNvSpPr>
          <p:nvPr/>
        </p:nvSpPr>
        <p:spPr bwMode="auto">
          <a:xfrm>
            <a:off x="661942" y="2682854"/>
            <a:ext cx="252575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spcBef>
                <a:spcPct val="50000"/>
              </a:spcBef>
            </a:pPr>
            <a:r>
              <a:rPr lang="en-US" sz="1200" b="1" dirty="0"/>
              <a:t>Rating Official Completes Performance Evaluation </a:t>
            </a:r>
          </a:p>
        </p:txBody>
      </p:sp>
      <p:sp>
        <p:nvSpPr>
          <p:cNvPr id="122" name="Text Box 159"/>
          <p:cNvSpPr txBox="1">
            <a:spLocks noChangeArrowheads="1"/>
          </p:cNvSpPr>
          <p:nvPr/>
        </p:nvSpPr>
        <p:spPr bwMode="auto">
          <a:xfrm>
            <a:off x="4640580" y="5720715"/>
            <a:ext cx="3200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spcBef>
                <a:spcPct val="50000"/>
              </a:spcBef>
            </a:pPr>
            <a:r>
              <a:rPr lang="en-US" sz="1200" b="1" dirty="0"/>
              <a:t>Rating Reconsideration Process</a:t>
            </a:r>
          </a:p>
        </p:txBody>
      </p:sp>
      <p:sp>
        <p:nvSpPr>
          <p:cNvPr id="123" name="Text Box 156"/>
          <p:cNvSpPr txBox="1">
            <a:spLocks noChangeArrowheads="1"/>
          </p:cNvSpPr>
          <p:nvPr/>
        </p:nvSpPr>
        <p:spPr bwMode="auto">
          <a:xfrm>
            <a:off x="534352" y="3049369"/>
            <a:ext cx="271938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spcBef>
                <a:spcPct val="50000"/>
              </a:spcBef>
            </a:pPr>
            <a:r>
              <a:rPr lang="en-US" sz="1200" b="1" dirty="0" smtClean="0">
                <a:solidFill>
                  <a:srgbClr val="FF0000"/>
                </a:solidFill>
              </a:rPr>
              <a:t>(Employee Performance Plan, </a:t>
            </a:r>
            <a:r>
              <a:rPr lang="en-US" sz="1200" b="1" dirty="0">
                <a:solidFill>
                  <a:srgbClr val="FF0000"/>
                </a:solidFill>
              </a:rPr>
              <a:t>including IDP for </a:t>
            </a:r>
            <a:r>
              <a:rPr lang="en-US" sz="1200" b="1" dirty="0" smtClean="0">
                <a:solidFill>
                  <a:srgbClr val="FF0000"/>
                </a:solidFill>
              </a:rPr>
              <a:t>new Performance Evaluation Period are due)</a:t>
            </a:r>
            <a:endParaRPr lang="en-US" sz="1200" b="1" dirty="0">
              <a:solidFill>
                <a:srgbClr val="FF0000"/>
              </a:solidFill>
            </a:endParaRPr>
          </a:p>
        </p:txBody>
      </p:sp>
      <p:sp>
        <p:nvSpPr>
          <p:cNvPr id="124" name="AutoShape 140"/>
          <p:cNvSpPr>
            <a:spLocks noChangeArrowheads="1"/>
          </p:cNvSpPr>
          <p:nvPr/>
        </p:nvSpPr>
        <p:spPr bwMode="auto">
          <a:xfrm>
            <a:off x="4790123" y="5935980"/>
            <a:ext cx="111125" cy="77788"/>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endParaRPr lang="en-US" sz="900" b="1" dirty="0">
              <a:latin typeface="Calibri" pitchFamily="34" charset="0"/>
            </a:endParaRPr>
          </a:p>
        </p:txBody>
      </p:sp>
      <p:cxnSp>
        <p:nvCxnSpPr>
          <p:cNvPr id="125" name="Straight Connector 124"/>
          <p:cNvCxnSpPr>
            <a:stCxn id="126" idx="3"/>
          </p:cNvCxnSpPr>
          <p:nvPr/>
        </p:nvCxnSpPr>
        <p:spPr bwMode="auto">
          <a:xfrm flipH="1">
            <a:off x="4878389" y="6013768"/>
            <a:ext cx="3404869"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sp>
        <p:nvSpPr>
          <p:cNvPr id="126" name="AutoShape 140"/>
          <p:cNvSpPr>
            <a:spLocks noChangeArrowheads="1"/>
          </p:cNvSpPr>
          <p:nvPr/>
        </p:nvSpPr>
        <p:spPr bwMode="auto">
          <a:xfrm>
            <a:off x="8227695" y="5935980"/>
            <a:ext cx="111125" cy="77788"/>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endParaRPr lang="en-US" sz="900" b="1" dirty="0">
              <a:latin typeface="Calibri" pitchFamily="34" charset="0"/>
            </a:endParaRPr>
          </a:p>
        </p:txBody>
      </p:sp>
      <p:graphicFrame>
        <p:nvGraphicFramePr>
          <p:cNvPr id="127" name="Table 126"/>
          <p:cNvGraphicFramePr>
            <a:graphicFrameLocks noGrp="1"/>
          </p:cNvGraphicFramePr>
          <p:nvPr/>
        </p:nvGraphicFramePr>
        <p:xfrm>
          <a:off x="381000" y="1554163"/>
          <a:ext cx="7924800" cy="274637"/>
        </p:xfrm>
        <a:graphic>
          <a:graphicData uri="http://schemas.openxmlformats.org/drawingml/2006/table">
            <a:tbl>
              <a:tblPr firstRow="1" bandRow="1">
                <a:tableStyleId>{5C22544A-7EE6-4342-B048-85BDC9FD1C3A}</a:tableStyleId>
              </a:tblPr>
              <a:tblGrid>
                <a:gridCol w="1569865"/>
                <a:gridCol w="1569865"/>
                <a:gridCol w="1569865"/>
                <a:gridCol w="1569865"/>
                <a:gridCol w="1645340"/>
              </a:tblGrid>
              <a:tr h="274637">
                <a:tc>
                  <a:txBody>
                    <a:bodyPr/>
                    <a:lstStyle/>
                    <a:p>
                      <a:pPr algn="ctr"/>
                      <a:r>
                        <a:rPr lang="en-US" sz="1200" dirty="0" smtClean="0">
                          <a:latin typeface="Arial" pitchFamily="34" charset="0"/>
                          <a:cs typeface="Arial" pitchFamily="34" charset="0"/>
                        </a:rPr>
                        <a:t>September</a:t>
                      </a:r>
                      <a:endParaRPr lang="en-US" sz="1200" dirty="0">
                        <a:latin typeface="Arial" pitchFamily="34" charset="0"/>
                        <a:cs typeface="Arial" pitchFamily="34" charset="0"/>
                      </a:endParaRPr>
                    </a:p>
                  </a:txBody>
                  <a:tcPr marT="45773" marB="45773">
                    <a:solidFill>
                      <a:srgbClr val="002060"/>
                    </a:solidFill>
                  </a:tcPr>
                </a:tc>
                <a:tc>
                  <a:txBody>
                    <a:bodyPr/>
                    <a:lstStyle/>
                    <a:p>
                      <a:pPr algn="ctr"/>
                      <a:r>
                        <a:rPr lang="en-US" sz="1200" dirty="0" smtClean="0">
                          <a:latin typeface="Arial" pitchFamily="34" charset="0"/>
                          <a:cs typeface="Arial" pitchFamily="34" charset="0"/>
                        </a:rPr>
                        <a:t>October</a:t>
                      </a:r>
                      <a:endParaRPr lang="en-US" sz="1200" dirty="0">
                        <a:latin typeface="Arial" pitchFamily="34" charset="0"/>
                        <a:cs typeface="Arial" pitchFamily="34" charset="0"/>
                      </a:endParaRPr>
                    </a:p>
                  </a:txBody>
                  <a:tcPr marT="45773" marB="45773">
                    <a:solidFill>
                      <a:srgbClr val="002060"/>
                    </a:solidFill>
                  </a:tcPr>
                </a:tc>
                <a:tc>
                  <a:txBody>
                    <a:bodyPr/>
                    <a:lstStyle/>
                    <a:p>
                      <a:pPr algn="ctr"/>
                      <a:r>
                        <a:rPr lang="en-US" sz="1200" dirty="0" smtClean="0">
                          <a:latin typeface="Arial" pitchFamily="34" charset="0"/>
                          <a:cs typeface="Arial" pitchFamily="34" charset="0"/>
                        </a:rPr>
                        <a:t>November</a:t>
                      </a:r>
                      <a:endParaRPr lang="en-US" sz="1200" dirty="0">
                        <a:latin typeface="Arial" pitchFamily="34" charset="0"/>
                        <a:cs typeface="Arial" pitchFamily="34" charset="0"/>
                      </a:endParaRPr>
                    </a:p>
                  </a:txBody>
                  <a:tcPr marT="45773" marB="45773">
                    <a:solidFill>
                      <a:srgbClr val="002060"/>
                    </a:solidFill>
                  </a:tcPr>
                </a:tc>
                <a:tc>
                  <a:txBody>
                    <a:bodyPr/>
                    <a:lstStyle/>
                    <a:p>
                      <a:pPr algn="ctr"/>
                      <a:r>
                        <a:rPr lang="en-US" sz="1200" dirty="0" smtClean="0">
                          <a:latin typeface="Arial" pitchFamily="34" charset="0"/>
                          <a:cs typeface="Arial" pitchFamily="34" charset="0"/>
                        </a:rPr>
                        <a:t>December</a:t>
                      </a:r>
                      <a:endParaRPr lang="en-US" sz="1200" dirty="0">
                        <a:latin typeface="Arial" pitchFamily="34" charset="0"/>
                        <a:cs typeface="Arial" pitchFamily="34" charset="0"/>
                      </a:endParaRPr>
                    </a:p>
                  </a:txBody>
                  <a:tcPr marT="45773" marB="45773">
                    <a:solidFill>
                      <a:srgbClr val="002060"/>
                    </a:solidFill>
                  </a:tcPr>
                </a:tc>
                <a:tc>
                  <a:txBody>
                    <a:bodyPr/>
                    <a:lstStyle/>
                    <a:p>
                      <a:pPr algn="ctr"/>
                      <a:r>
                        <a:rPr lang="en-US" sz="1200" dirty="0" smtClean="0">
                          <a:latin typeface="Arial" pitchFamily="34" charset="0"/>
                          <a:cs typeface="Arial" pitchFamily="34" charset="0"/>
                        </a:rPr>
                        <a:t>January</a:t>
                      </a:r>
                      <a:endParaRPr lang="en-US" sz="1200" dirty="0">
                        <a:latin typeface="Arial" pitchFamily="34" charset="0"/>
                        <a:cs typeface="Arial" pitchFamily="34" charset="0"/>
                      </a:endParaRPr>
                    </a:p>
                  </a:txBody>
                  <a:tcPr marT="45773" marB="45773">
                    <a:solidFill>
                      <a:srgbClr val="002060"/>
                    </a:solidFill>
                  </a:tcPr>
                </a:tc>
              </a:tr>
            </a:tbl>
          </a:graphicData>
        </a:graphic>
      </p:graphicFrame>
      <p:graphicFrame>
        <p:nvGraphicFramePr>
          <p:cNvPr id="128" name="Table 127"/>
          <p:cNvGraphicFramePr>
            <a:graphicFrameLocks noGrp="1"/>
          </p:cNvGraphicFramePr>
          <p:nvPr/>
        </p:nvGraphicFramePr>
        <p:xfrm>
          <a:off x="395288" y="6232525"/>
          <a:ext cx="7913687" cy="244475"/>
        </p:xfrm>
        <a:graphic>
          <a:graphicData uri="http://schemas.openxmlformats.org/drawingml/2006/table">
            <a:tbl>
              <a:tblPr firstRow="1" bandRow="1">
                <a:tableStyleId>{5C22544A-7EE6-4342-B048-85BDC9FD1C3A}</a:tableStyleId>
              </a:tblPr>
              <a:tblGrid>
                <a:gridCol w="7913687"/>
              </a:tblGrid>
              <a:tr h="244475">
                <a:tc>
                  <a:txBody>
                    <a:bodyPr/>
                    <a:lstStyle/>
                    <a:p>
                      <a:endParaRPr lang="en-US" sz="1000" b="0" dirty="0"/>
                    </a:p>
                  </a:txBody>
                  <a:tcPr marL="91449" marR="91449" marT="45839" marB="45839">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2060"/>
                    </a:solidFill>
                  </a:tcPr>
                </a:tc>
              </a:tr>
            </a:tbl>
          </a:graphicData>
        </a:graphic>
      </p:graphicFrame>
      <p:cxnSp>
        <p:nvCxnSpPr>
          <p:cNvPr id="129" name="Straight Connector 128"/>
          <p:cNvCxnSpPr/>
          <p:nvPr/>
        </p:nvCxnSpPr>
        <p:spPr bwMode="auto">
          <a:xfrm>
            <a:off x="3505200" y="4892040"/>
            <a:ext cx="587375" cy="1588"/>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sp>
        <p:nvSpPr>
          <p:cNvPr id="130" name="AutoShape 140"/>
          <p:cNvSpPr>
            <a:spLocks noChangeArrowheads="1"/>
          </p:cNvSpPr>
          <p:nvPr/>
        </p:nvSpPr>
        <p:spPr bwMode="auto">
          <a:xfrm>
            <a:off x="3467100" y="4815840"/>
            <a:ext cx="111125" cy="76200"/>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endParaRPr lang="en-US" sz="900" b="1" dirty="0">
              <a:latin typeface="Calibri" pitchFamily="34" charset="0"/>
            </a:endParaRPr>
          </a:p>
        </p:txBody>
      </p:sp>
      <p:sp>
        <p:nvSpPr>
          <p:cNvPr id="131" name="Text Box 186"/>
          <p:cNvSpPr txBox="1">
            <a:spLocks noChangeArrowheads="1"/>
          </p:cNvSpPr>
          <p:nvPr/>
        </p:nvSpPr>
        <p:spPr bwMode="auto">
          <a:xfrm>
            <a:off x="2522220" y="5189220"/>
            <a:ext cx="46863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spcBef>
                <a:spcPct val="50000"/>
              </a:spcBef>
            </a:pPr>
            <a:r>
              <a:rPr lang="en-US" sz="1200" b="1" dirty="0" smtClean="0"/>
              <a:t>Performance Evaluations Communicated to Employees</a:t>
            </a:r>
            <a:endParaRPr lang="en-US" sz="1200" b="1" dirty="0"/>
          </a:p>
        </p:txBody>
      </p:sp>
      <p:grpSp>
        <p:nvGrpSpPr>
          <p:cNvPr id="132" name="Group 115"/>
          <p:cNvGrpSpPr>
            <a:grpSpLocks/>
          </p:cNvGrpSpPr>
          <p:nvPr/>
        </p:nvGrpSpPr>
        <p:grpSpPr bwMode="auto">
          <a:xfrm>
            <a:off x="533400" y="5029201"/>
            <a:ext cx="2057400" cy="1074419"/>
            <a:chOff x="6172201" y="1891407"/>
            <a:chExt cx="2057399" cy="1415303"/>
          </a:xfrm>
        </p:grpSpPr>
        <p:sp>
          <p:nvSpPr>
            <p:cNvPr id="133" name="Rectangle 132"/>
            <p:cNvSpPr/>
            <p:nvPr/>
          </p:nvSpPr>
          <p:spPr bwMode="auto">
            <a:xfrm>
              <a:off x="6172201" y="1901443"/>
              <a:ext cx="2057399" cy="1405267"/>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dirty="0"/>
            </a:p>
          </p:txBody>
        </p:sp>
        <p:sp>
          <p:nvSpPr>
            <p:cNvPr id="134" name="Text Box 36"/>
            <p:cNvSpPr txBox="1">
              <a:spLocks noChangeArrowheads="1"/>
            </p:cNvSpPr>
            <p:nvPr/>
          </p:nvSpPr>
          <p:spPr bwMode="auto">
            <a:xfrm>
              <a:off x="6290932" y="2117101"/>
              <a:ext cx="1182894" cy="364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l">
                <a:spcBef>
                  <a:spcPct val="50000"/>
                </a:spcBef>
              </a:pPr>
              <a:r>
                <a:rPr lang="en-US" sz="1200" b="1" dirty="0">
                  <a:solidFill>
                    <a:srgbClr val="000000"/>
                  </a:solidFill>
                </a:rPr>
                <a:t>Milestone</a:t>
              </a:r>
            </a:p>
          </p:txBody>
        </p:sp>
        <p:sp>
          <p:nvSpPr>
            <p:cNvPr id="135" name="Text Box 42"/>
            <p:cNvSpPr txBox="1">
              <a:spLocks noChangeArrowheads="1"/>
            </p:cNvSpPr>
            <p:nvPr/>
          </p:nvSpPr>
          <p:spPr bwMode="auto">
            <a:xfrm>
              <a:off x="6290932" y="2433935"/>
              <a:ext cx="1371600" cy="60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l">
                <a:spcBef>
                  <a:spcPct val="50000"/>
                </a:spcBef>
              </a:pPr>
              <a:r>
                <a:rPr lang="en-US" sz="1200" b="1" dirty="0">
                  <a:solidFill>
                    <a:srgbClr val="000000"/>
                  </a:solidFill>
                </a:rPr>
                <a:t>USD(I) Required Due Date</a:t>
              </a:r>
            </a:p>
          </p:txBody>
        </p:sp>
        <p:sp>
          <p:nvSpPr>
            <p:cNvPr id="136" name="5-Point Star 135"/>
            <p:cNvSpPr/>
            <p:nvPr/>
          </p:nvSpPr>
          <p:spPr bwMode="auto">
            <a:xfrm>
              <a:off x="7905750" y="2557291"/>
              <a:ext cx="153988" cy="192722"/>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7" name="AutoShape 195"/>
            <p:cNvSpPr>
              <a:spLocks noChangeArrowheads="1"/>
            </p:cNvSpPr>
            <p:nvPr/>
          </p:nvSpPr>
          <p:spPr bwMode="auto">
            <a:xfrm>
              <a:off x="7903822" y="2165499"/>
              <a:ext cx="154233" cy="143107"/>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endParaRPr lang="en-US" sz="900" b="1" dirty="0">
                <a:latin typeface="Calibri" pitchFamily="34" charset="0"/>
              </a:endParaRPr>
            </a:p>
          </p:txBody>
        </p:sp>
        <p:sp>
          <p:nvSpPr>
            <p:cNvPr id="138" name="TextBox 157"/>
            <p:cNvSpPr txBox="1">
              <a:spLocks noChangeArrowheads="1"/>
            </p:cNvSpPr>
            <p:nvPr/>
          </p:nvSpPr>
          <p:spPr bwMode="auto">
            <a:xfrm>
              <a:off x="6519532" y="1891407"/>
              <a:ext cx="1465210" cy="34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1100" b="1" dirty="0">
                  <a:latin typeface="Calibri" pitchFamily="34" charset="0"/>
                </a:rPr>
                <a:t>Legend</a:t>
              </a:r>
            </a:p>
          </p:txBody>
        </p:sp>
      </p:grpSp>
      <p:cxnSp>
        <p:nvCxnSpPr>
          <p:cNvPr id="139" name="Straight Connector 138"/>
          <p:cNvCxnSpPr/>
          <p:nvPr/>
        </p:nvCxnSpPr>
        <p:spPr bwMode="auto">
          <a:xfrm flipH="1" flipV="1">
            <a:off x="4343400" y="5524500"/>
            <a:ext cx="1600200" cy="2"/>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sp>
        <p:nvSpPr>
          <p:cNvPr id="140" name="AutoShape 140"/>
          <p:cNvSpPr>
            <a:spLocks noChangeArrowheads="1"/>
          </p:cNvSpPr>
          <p:nvPr/>
        </p:nvSpPr>
        <p:spPr bwMode="auto">
          <a:xfrm>
            <a:off x="4282440" y="5448300"/>
            <a:ext cx="111125" cy="76200"/>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endParaRPr lang="en-US" sz="900" b="1" dirty="0">
              <a:latin typeface="Calibri" pitchFamily="34" charset="0"/>
            </a:endParaRPr>
          </a:p>
        </p:txBody>
      </p:sp>
      <p:sp>
        <p:nvSpPr>
          <p:cNvPr id="141" name="AutoShape 140"/>
          <p:cNvSpPr>
            <a:spLocks noChangeArrowheads="1"/>
          </p:cNvSpPr>
          <p:nvPr/>
        </p:nvSpPr>
        <p:spPr bwMode="auto">
          <a:xfrm>
            <a:off x="5875020" y="5448300"/>
            <a:ext cx="111125" cy="76200"/>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endParaRPr lang="en-US" sz="900" b="1" dirty="0">
              <a:latin typeface="Calibri" pitchFamily="34" charset="0"/>
            </a:endParaRPr>
          </a:p>
        </p:txBody>
      </p:sp>
      <p:graphicFrame>
        <p:nvGraphicFramePr>
          <p:cNvPr id="142" name="Diagram 141"/>
          <p:cNvGraphicFramePr/>
          <p:nvPr/>
        </p:nvGraphicFramePr>
        <p:xfrm>
          <a:off x="4880430" y="2075544"/>
          <a:ext cx="3214914" cy="3385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7" name="Picture 1" descr="DCIPS_blue_logo"/>
          <p:cNvPicPr>
            <a:picLocks noChangeAspect="1" noChangeArrowheads="1"/>
          </p:cNvPicPr>
          <p:nvPr/>
        </p:nvPicPr>
        <p:blipFill>
          <a:blip r:embed="rId8" cstate="print"/>
          <a:srcRect/>
          <a:stretch>
            <a:fillRect/>
          </a:stretch>
        </p:blipFill>
        <p:spPr bwMode="auto">
          <a:xfrm>
            <a:off x="7222803" y="269875"/>
            <a:ext cx="1857698" cy="987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a:defRPr/>
            </a:pPr>
            <a:r>
              <a:rPr lang="en-US" dirty="0" smtClean="0"/>
              <a:t>BACKUP Slides</a:t>
            </a:r>
          </a:p>
        </p:txBody>
      </p:sp>
      <p:sp>
        <p:nvSpPr>
          <p:cNvPr id="32771" name="Slide Number Placeholder 3"/>
          <p:cNvSpPr>
            <a:spLocks noGrp="1"/>
          </p:cNvSpPr>
          <p:nvPr>
            <p:ph type="sldNum" sz="quarter" idx="12"/>
          </p:nvPr>
        </p:nvSpPr>
        <p:spPr>
          <a:noFill/>
        </p:spPr>
        <p:txBody>
          <a:bodyPr/>
          <a:lstStyle/>
          <a:p>
            <a:fld id="{592A1A72-AEB6-4A6C-AAD6-770FCDCD2990}" type="slidenum">
              <a:rPr lang="en-US" smtClean="0">
                <a:latin typeface="Arial" pitchFamily="34" charset="0"/>
              </a:rPr>
              <a:pPr/>
              <a:t>30</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600200" y="152400"/>
            <a:ext cx="6248400" cy="1112838"/>
          </a:xfrm>
        </p:spPr>
        <p:txBody>
          <a:bodyPr/>
          <a:lstStyle/>
          <a:p>
            <a:pPr algn="ctr"/>
            <a:r>
              <a:rPr lang="en-US" sz="2800" dirty="0" smtClean="0"/>
              <a:t>Overall DCIPS Performance Rating Standards</a:t>
            </a:r>
          </a:p>
        </p:txBody>
      </p:sp>
      <p:graphicFrame>
        <p:nvGraphicFramePr>
          <p:cNvPr id="5" name="Content Placeholder 4"/>
          <p:cNvGraphicFramePr>
            <a:graphicFrameLocks noGrp="1"/>
          </p:cNvGraphicFramePr>
          <p:nvPr>
            <p:ph idx="1"/>
          </p:nvPr>
        </p:nvGraphicFramePr>
        <p:xfrm>
          <a:off x="331788" y="1524000"/>
          <a:ext cx="8337550" cy="4790441"/>
        </p:xfrm>
        <a:graphic>
          <a:graphicData uri="http://schemas.openxmlformats.org/drawingml/2006/table">
            <a:tbl>
              <a:tblPr/>
              <a:tblGrid>
                <a:gridCol w="1870075"/>
                <a:gridCol w="6467475"/>
              </a:tblGrid>
              <a:tr h="625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Arial" pitchFamily="34" charset="0"/>
                        </a:rPr>
                        <a:t>Performance Rating</a:t>
                      </a: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2D2D8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Arial" pitchFamily="34" charset="0"/>
                        </a:rPr>
                        <a:t>General Standard</a:t>
                      </a: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2D2D8A"/>
                    </a:solidFill>
                  </a:tcPr>
                </a:tc>
              </a:tr>
              <a:tr h="1408113">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sz="1200" b="0" i="0" u="none" strike="noStrike" cap="none" normalizeH="0" baseline="0" dirty="0" smtClean="0">
                        <a:ln>
                          <a:noFill/>
                        </a:ln>
                        <a:solidFill>
                          <a:srgbClr val="000000"/>
                        </a:solidFill>
                        <a:effectLst/>
                        <a:latin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62673"/>
                          </a:solidFill>
                          <a:effectLst/>
                          <a:latin typeface="Arial" pitchFamily="34" charset="0"/>
                        </a:rPr>
                        <a:t>OUTSTANDING</a:t>
                      </a:r>
                    </a:p>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200" b="0" i="0" u="none" strike="noStrike" cap="none" normalizeH="0" baseline="0" smtClean="0">
                          <a:ln>
                            <a:noFill/>
                          </a:ln>
                          <a:solidFill>
                            <a:srgbClr val="000000"/>
                          </a:solidFill>
                          <a:effectLst/>
                          <a:latin typeface="Arial" pitchFamily="34" charset="0"/>
                        </a:rPr>
                        <a:t>4.6-5.0</a:t>
                      </a:r>
                      <a:endParaRPr kumimoji="0" lang="en-US" sz="1200" b="0" i="0" u="none" strike="noStrike" cap="none" normalizeH="0" baseline="0" dirty="0" smtClean="0">
                        <a:ln>
                          <a:noFill/>
                        </a:ln>
                        <a:solidFill>
                          <a:srgbClr val="000000"/>
                        </a:solidFill>
                        <a:effectLst/>
                        <a:latin typeface="Arial" pitchFamily="34" charset="0"/>
                      </a:endParaRPr>
                    </a:p>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sz="1200" b="1" i="0" u="none" strike="noStrike" cap="none" normalizeH="0" baseline="0" dirty="0" smtClean="0">
                        <a:ln>
                          <a:noFill/>
                        </a:ln>
                        <a:solidFill>
                          <a:srgbClr val="000000"/>
                        </a:solidFill>
                        <a:effectLst/>
                        <a:latin typeface="Arial" pitchFamily="34" charset="0"/>
                      </a:endParaRP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400" b="0" i="0" u="none" strike="noStrike" cap="none" normalizeH="0" baseline="0" dirty="0" smtClean="0">
                          <a:ln>
                            <a:noFill/>
                          </a:ln>
                          <a:solidFill>
                            <a:srgbClr val="000000"/>
                          </a:solidFill>
                          <a:effectLst/>
                          <a:latin typeface="Arial" pitchFamily="34" charset="0"/>
                        </a:rPr>
                        <a:t>The employee’s overall contribution, both in terms of results achieved and the manner in which those results were achieved, has extraordinary effects or impacts on mission objectives that would not otherwise have been achieved.   </a:t>
                      </a:r>
                    </a:p>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400" b="0" i="0" u="none" strike="noStrike" cap="none" normalizeH="0" baseline="0" dirty="0" smtClean="0">
                          <a:ln>
                            <a:noFill/>
                          </a:ln>
                          <a:solidFill>
                            <a:srgbClr val="000000"/>
                          </a:solidFill>
                          <a:effectLst/>
                          <a:latin typeface="Arial" pitchFamily="34" charset="0"/>
                        </a:rPr>
                        <a:t>Only a few employees achieve this level of exemplary, benchmark performance.</a:t>
                      </a: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660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62673"/>
                          </a:solidFill>
                          <a:effectLst/>
                          <a:latin typeface="Arial" pitchFamily="34" charset="0"/>
                        </a:rPr>
                        <a:t>EXCELLENT</a:t>
                      </a:r>
                      <a:r>
                        <a:rPr kumimoji="0" lang="en-US" sz="1200" b="0" i="0" u="none" strike="noStrike" cap="none" normalizeH="0" baseline="0" dirty="0" smtClean="0">
                          <a:ln>
                            <a:noFill/>
                          </a:ln>
                          <a:solidFill>
                            <a:srgbClr val="000000"/>
                          </a:solidFill>
                          <a:effectLst/>
                          <a:latin typeface="Arial" pitchFamily="34" charset="0"/>
                        </a:rPr>
                        <a:t/>
                      </a:r>
                      <a:br>
                        <a:rPr kumimoji="0" lang="en-US" sz="1200" b="0" i="0" u="none" strike="noStrike" cap="none" normalizeH="0" baseline="0" dirty="0" smtClean="0">
                          <a:ln>
                            <a:noFill/>
                          </a:ln>
                          <a:solidFill>
                            <a:srgbClr val="000000"/>
                          </a:solidFill>
                          <a:effectLst/>
                          <a:latin typeface="Arial" pitchFamily="34" charset="0"/>
                        </a:rPr>
                      </a:br>
                      <a:r>
                        <a:rPr kumimoji="0" lang="en-US" sz="1200" b="0" i="0" u="none" strike="noStrike" cap="none" normalizeH="0" baseline="0" dirty="0" smtClean="0">
                          <a:ln>
                            <a:noFill/>
                          </a:ln>
                          <a:solidFill>
                            <a:srgbClr val="000000"/>
                          </a:solidFill>
                          <a:effectLst/>
                          <a:latin typeface="Arial" pitchFamily="34" charset="0"/>
                        </a:rPr>
                        <a:t>3.6-4.5</a:t>
                      </a:r>
                      <a:endParaRPr kumimoji="0" lang="en-US" sz="1200" b="1" i="0" u="none" strike="noStrike" cap="none" normalizeH="0" baseline="0" dirty="0" smtClean="0">
                        <a:ln>
                          <a:noFill/>
                        </a:ln>
                        <a:solidFill>
                          <a:srgbClr val="000000"/>
                        </a:solidFill>
                        <a:effectLst/>
                        <a:latin typeface="Arial" pitchFamily="34" charset="0"/>
                      </a:endParaRP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400" b="0" i="0" u="none" strike="noStrike" cap="none" normalizeH="0" baseline="0" dirty="0" smtClean="0">
                          <a:ln>
                            <a:noFill/>
                          </a:ln>
                          <a:solidFill>
                            <a:srgbClr val="000000"/>
                          </a:solidFill>
                          <a:effectLst/>
                          <a:latin typeface="Arial" pitchFamily="34" charset="0"/>
                        </a:rPr>
                        <a:t>The employee’s overall contribution, both in terms of results achieved and the manner in which those results were achieved, has significant impact on mission objectives.</a:t>
                      </a: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99060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sz="1200" b="0" i="0" u="none" strike="noStrike" cap="none" normalizeH="0" baseline="0" dirty="0" smtClean="0">
                        <a:ln>
                          <a:noFill/>
                        </a:ln>
                        <a:solidFill>
                          <a:srgbClr val="000000"/>
                        </a:solidFill>
                        <a:effectLst/>
                        <a:latin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62673"/>
                          </a:solidFill>
                          <a:effectLst/>
                          <a:latin typeface="Arial" pitchFamily="34" charset="0"/>
                        </a:rPr>
                        <a:t>SUCCESSFUL</a:t>
                      </a:r>
                    </a:p>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200" b="0" i="0" u="none" strike="noStrike" cap="none" normalizeH="0" baseline="0" dirty="0" smtClean="0">
                          <a:ln>
                            <a:noFill/>
                          </a:ln>
                          <a:solidFill>
                            <a:srgbClr val="000000"/>
                          </a:solidFill>
                          <a:effectLst/>
                          <a:latin typeface="Arial" pitchFamily="34" charset="0"/>
                        </a:rPr>
                        <a:t>2.6-3.5</a:t>
                      </a:r>
                      <a:endParaRPr kumimoji="0" lang="en-US" sz="1200" b="1" i="0" u="none" strike="noStrike" cap="none" normalizeH="0" baseline="0" dirty="0" smtClean="0">
                        <a:ln>
                          <a:noFill/>
                        </a:ln>
                        <a:solidFill>
                          <a:srgbClr val="000000"/>
                        </a:solidFill>
                        <a:effectLst/>
                        <a:latin typeface="Arial" pitchFamily="34" charset="0"/>
                      </a:endParaRP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400" b="0" i="0" u="none" strike="noStrike" cap="none" normalizeH="0" baseline="0" dirty="0" smtClean="0">
                          <a:ln>
                            <a:noFill/>
                          </a:ln>
                          <a:solidFill>
                            <a:srgbClr val="000000"/>
                          </a:solidFill>
                          <a:effectLst/>
                          <a:latin typeface="Arial" pitchFamily="34" charset="0"/>
                        </a:rPr>
                        <a:t>The employee’s overall contribution, both in terms of results achieved and the manner in which those results were achieved, has made a positive impact on mission objectives.  It is expected that the majority of employees will achieve this level of performance.</a:t>
                      </a: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538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62673"/>
                          </a:solidFill>
                          <a:effectLst/>
                          <a:latin typeface="Arial" pitchFamily="34" charset="0"/>
                        </a:rPr>
                        <a:t>MINIMALLY SUCCESSFUL</a:t>
                      </a:r>
                    </a:p>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200" b="0" i="0" u="none" strike="noStrike" cap="none" normalizeH="0" baseline="0" dirty="0" smtClean="0">
                          <a:ln>
                            <a:noFill/>
                          </a:ln>
                          <a:solidFill>
                            <a:srgbClr val="000000"/>
                          </a:solidFill>
                          <a:effectLst/>
                          <a:latin typeface="Arial" pitchFamily="34" charset="0"/>
                        </a:rPr>
                        <a:t>2.0-2.5</a:t>
                      </a:r>
                      <a:endParaRPr kumimoji="0" lang="en-US" sz="1200" b="1" i="0" u="none" strike="noStrike" cap="none" normalizeH="0" baseline="0" dirty="0" smtClean="0">
                        <a:ln>
                          <a:noFill/>
                        </a:ln>
                        <a:solidFill>
                          <a:srgbClr val="000000"/>
                        </a:solidFill>
                        <a:effectLst/>
                        <a:latin typeface="Arial" pitchFamily="34" charset="0"/>
                      </a:endParaRP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400" b="0" i="0" u="none" strike="noStrike" cap="none" normalizeH="0" baseline="0" dirty="0" smtClean="0">
                          <a:ln>
                            <a:noFill/>
                          </a:ln>
                          <a:solidFill>
                            <a:srgbClr val="000000"/>
                          </a:solidFill>
                          <a:effectLst/>
                          <a:latin typeface="Arial" pitchFamily="34" charset="0"/>
                        </a:rPr>
                        <a:t>The employee’s overall contribution to mission, although positive, have been less than that expected.</a:t>
                      </a: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5572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262673"/>
                          </a:solidFill>
                          <a:effectLst/>
                          <a:latin typeface="Arial" pitchFamily="34" charset="0"/>
                        </a:rPr>
                        <a:t>UNACCEPTABLE</a:t>
                      </a:r>
                    </a:p>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200" b="0" i="0" u="none" strike="noStrike" cap="none" normalizeH="0" baseline="0" dirty="0" smtClean="0">
                          <a:ln>
                            <a:noFill/>
                          </a:ln>
                          <a:solidFill>
                            <a:srgbClr val="000000"/>
                          </a:solidFill>
                          <a:effectLst/>
                          <a:latin typeface="Arial" pitchFamily="34" charset="0"/>
                        </a:rPr>
                        <a:t>&lt;2 or 1 on any objective</a:t>
                      </a:r>
                      <a:endParaRPr kumimoji="0" lang="en-US" sz="1200" b="1" i="0" u="none" strike="noStrike" cap="none" normalizeH="0" baseline="0" dirty="0" smtClean="0">
                        <a:ln>
                          <a:noFill/>
                        </a:ln>
                        <a:solidFill>
                          <a:srgbClr val="000000"/>
                        </a:solidFill>
                        <a:effectLst/>
                        <a:latin typeface="Arial" pitchFamily="34" charset="0"/>
                      </a:endParaRP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400" b="0" i="0" u="none" strike="noStrike" cap="none" normalizeH="0" baseline="0" dirty="0" smtClean="0">
                          <a:ln>
                            <a:noFill/>
                          </a:ln>
                          <a:solidFill>
                            <a:srgbClr val="000000"/>
                          </a:solidFill>
                          <a:effectLst/>
                          <a:latin typeface="Arial" pitchFamily="34" charset="0"/>
                        </a:rPr>
                        <a:t>The employee received an unacceptable rating on one or more performance objectives.</a:t>
                      </a:r>
                    </a:p>
                  </a:txBody>
                  <a:tcPr marL="45720" marR="4572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bl>
          </a:graphicData>
        </a:graphic>
      </p:graphicFrame>
      <p:sp>
        <p:nvSpPr>
          <p:cNvPr id="33818" name="Slide Number Placeholder 3"/>
          <p:cNvSpPr>
            <a:spLocks noGrp="1"/>
          </p:cNvSpPr>
          <p:nvPr>
            <p:ph type="sldNum" sz="quarter" idx="12"/>
          </p:nvPr>
        </p:nvSpPr>
        <p:spPr>
          <a:xfrm>
            <a:off x="6624638" y="6411913"/>
            <a:ext cx="2133600" cy="476250"/>
          </a:xfrm>
          <a:noFill/>
        </p:spPr>
        <p:txBody>
          <a:bodyPr/>
          <a:lstStyle/>
          <a:p>
            <a:fld id="{49C2DBB8-BD9C-42CD-953F-83723A78D7C1}" type="slidenum">
              <a:rPr lang="en-US" smtClean="0">
                <a:latin typeface="Arial" pitchFamily="34" charset="0"/>
              </a:rPr>
              <a:pPr/>
              <a:t>31</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dirty="0" smtClean="0"/>
              <a:t>Roles and responsibilities</a:t>
            </a:r>
            <a:endParaRPr lang="en-US" dirty="0"/>
          </a:p>
        </p:txBody>
      </p:sp>
      <p:sp>
        <p:nvSpPr>
          <p:cNvPr id="9219" name="Slide Number Placeholder 1"/>
          <p:cNvSpPr>
            <a:spLocks noGrp="1"/>
          </p:cNvSpPr>
          <p:nvPr>
            <p:ph type="sldNum" sz="quarter" idx="12"/>
          </p:nvPr>
        </p:nvSpPr>
        <p:spPr>
          <a:noFill/>
        </p:spPr>
        <p:txBody>
          <a:bodyPr/>
          <a:lstStyle/>
          <a:p>
            <a:fld id="{60A42EED-E464-43D8-8292-EF52FB713F92}" type="slidenum">
              <a:rPr lang="en-US" smtClean="0">
                <a:latin typeface="Arial" pitchFamily="34" charset="0"/>
              </a:rPr>
              <a:pPr/>
              <a:t>4</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7"/>
          <p:cNvSpPr>
            <a:spLocks noGrp="1"/>
          </p:cNvSpPr>
          <p:nvPr>
            <p:ph type="title"/>
          </p:nvPr>
        </p:nvSpPr>
        <p:spPr>
          <a:xfrm>
            <a:off x="2070100" y="360363"/>
            <a:ext cx="5486400" cy="1112837"/>
          </a:xfrm>
        </p:spPr>
        <p:txBody>
          <a:bodyPr/>
          <a:lstStyle/>
          <a:p>
            <a:pPr algn="ctr"/>
            <a:r>
              <a:rPr lang="en-US" sz="2800" dirty="0" smtClean="0">
                <a:solidFill>
                  <a:srgbClr val="003366"/>
                </a:solidFill>
              </a:rPr>
              <a:t>Role of PM PRA	</a:t>
            </a:r>
          </a:p>
        </p:txBody>
      </p:sp>
      <p:sp>
        <p:nvSpPr>
          <p:cNvPr id="8195" name="Content Placeholder 8"/>
          <p:cNvSpPr>
            <a:spLocks noGrp="1"/>
          </p:cNvSpPr>
          <p:nvPr>
            <p:ph idx="1"/>
          </p:nvPr>
        </p:nvSpPr>
        <p:spPr/>
        <p:txBody>
          <a:bodyPr/>
          <a:lstStyle/>
          <a:p>
            <a:pPr eaLnBrk="1" fontAlgn="ctr" hangingPunct="1">
              <a:defRPr/>
            </a:pPr>
            <a:endParaRPr lang="en-US" dirty="0" smtClean="0"/>
          </a:p>
          <a:p>
            <a:pPr eaLnBrk="1" fontAlgn="ctr" hangingPunct="1">
              <a:buFont typeface="Wingdings" pitchFamily="2" charset="2"/>
              <a:buNone/>
              <a:defRPr/>
            </a:pPr>
            <a:endParaRPr lang="en-US" dirty="0" smtClean="0"/>
          </a:p>
          <a:p>
            <a:pPr marL="0" indent="0" algn="ctr" eaLnBrk="1" fontAlgn="ctr" hangingPunct="1">
              <a:buFont typeface="Wingdings" pitchFamily="2" charset="2"/>
              <a:buNone/>
              <a:defRPr/>
            </a:pPr>
            <a:r>
              <a:rPr lang="en-US" dirty="0" smtClean="0"/>
              <a:t>The role of the PM PRA, as outlined in AP-V 2011, Performance Management, is to provide a final review to ensure consistency across Rating/Reviewing Officials and compliance with applicable laws and regulations. </a:t>
            </a:r>
          </a:p>
        </p:txBody>
      </p:sp>
      <p:sp>
        <p:nvSpPr>
          <p:cNvPr id="10244" name="Slide Number Placeholder 3"/>
          <p:cNvSpPr>
            <a:spLocks noGrp="1"/>
          </p:cNvSpPr>
          <p:nvPr>
            <p:ph type="sldNum" sz="quarter" idx="12"/>
          </p:nvPr>
        </p:nvSpPr>
        <p:spPr>
          <a:noFill/>
        </p:spPr>
        <p:txBody>
          <a:bodyPr/>
          <a:lstStyle/>
          <a:p>
            <a:fld id="{CE046DCA-DFF7-46D6-A0C6-EC6C917FCFD2}" type="slidenum">
              <a:rPr lang="en-US" smtClean="0">
                <a:latin typeface="Arial" pitchFamily="34" charset="0"/>
              </a:rPr>
              <a:pPr/>
              <a:t>5</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noChangeArrowheads="1"/>
          </p:cNvSpPr>
          <p:nvPr>
            <p:ph type="title" idx="4294967295"/>
          </p:nvPr>
        </p:nvSpPr>
        <p:spPr>
          <a:xfrm>
            <a:off x="1727200" y="482600"/>
            <a:ext cx="5638800" cy="762000"/>
          </a:xfrm>
        </p:spPr>
        <p:txBody>
          <a:bodyPr/>
          <a:lstStyle/>
          <a:p>
            <a:pPr algn="ctr"/>
            <a:r>
              <a:rPr lang="en-US" sz="2800" dirty="0" smtClean="0">
                <a:solidFill>
                  <a:srgbClr val="003366"/>
                </a:solidFill>
              </a:rPr>
              <a:t>PM PRA Responsibilities</a:t>
            </a:r>
          </a:p>
        </p:txBody>
      </p:sp>
      <p:sp>
        <p:nvSpPr>
          <p:cNvPr id="11267" name="Text Box 22"/>
          <p:cNvSpPr txBox="1">
            <a:spLocks noChangeArrowheads="1"/>
          </p:cNvSpPr>
          <p:nvPr/>
        </p:nvSpPr>
        <p:spPr bwMode="auto">
          <a:xfrm>
            <a:off x="2019300" y="1397000"/>
            <a:ext cx="4876800" cy="369888"/>
          </a:xfrm>
          <a:prstGeom prst="rect">
            <a:avLst/>
          </a:prstGeom>
          <a:noFill/>
          <a:ln w="9525">
            <a:noFill/>
            <a:miter lim="800000"/>
            <a:headEnd/>
            <a:tailEnd/>
          </a:ln>
        </p:spPr>
        <p:txBody>
          <a:bodyPr>
            <a:spAutoFit/>
          </a:bodyPr>
          <a:lstStyle/>
          <a:p>
            <a:r>
              <a:rPr lang="en-US" b="1" dirty="0"/>
              <a:t>Performance Rating and Review Process</a:t>
            </a:r>
            <a:endParaRPr lang="en-US" sz="1200" b="1" dirty="0">
              <a:solidFill>
                <a:schemeClr val="bg2"/>
              </a:solidFill>
            </a:endParaRPr>
          </a:p>
        </p:txBody>
      </p:sp>
      <p:sp>
        <p:nvSpPr>
          <p:cNvPr id="11268" name="Slide Number Placeholder 34"/>
          <p:cNvSpPr>
            <a:spLocks noGrp="1"/>
          </p:cNvSpPr>
          <p:nvPr>
            <p:ph type="sldNum" sz="quarter" idx="12"/>
          </p:nvPr>
        </p:nvSpPr>
        <p:spPr>
          <a:noFill/>
        </p:spPr>
        <p:txBody>
          <a:bodyPr/>
          <a:lstStyle/>
          <a:p>
            <a:fld id="{7AC24D96-680E-4186-B770-DD51244DFC16}" type="slidenum">
              <a:rPr lang="en-US" smtClean="0">
                <a:latin typeface="Arial" pitchFamily="34" charset="0"/>
              </a:rPr>
              <a:pPr/>
              <a:t>6</a:t>
            </a:fld>
            <a:endParaRPr lang="en-US" dirty="0" smtClean="0">
              <a:latin typeface="Arial" pitchFamily="34" charset="0"/>
            </a:endParaRPr>
          </a:p>
        </p:txBody>
      </p:sp>
      <p:sp>
        <p:nvSpPr>
          <p:cNvPr id="23" name="Rounded Rectangle 22"/>
          <p:cNvSpPr/>
          <p:nvPr/>
        </p:nvSpPr>
        <p:spPr bwMode="auto">
          <a:xfrm>
            <a:off x="381000" y="3581400"/>
            <a:ext cx="8074025" cy="2819400"/>
          </a:xfrm>
          <a:prstGeom prst="roundRect">
            <a:avLst/>
          </a:prstGeom>
          <a:solidFill>
            <a:srgbClr val="85F1C0"/>
          </a:solidFill>
          <a:ln w="28575" cap="flat" cmpd="sng" algn="ctr">
            <a:solidFill>
              <a:schemeClr val="tx1">
                <a:lumMod val="65000"/>
                <a:lumOff val="35000"/>
              </a:schemeClr>
            </a:solidFill>
            <a:prstDash val="solid"/>
            <a:round/>
            <a:headEnd type="none" w="med" len="med"/>
            <a:tailEnd type="none" w="med" len="med"/>
          </a:ln>
          <a:effectLst/>
        </p:spPr>
        <p:txBody>
          <a:bodyPr/>
          <a:lstStyle/>
          <a:p>
            <a:pPr>
              <a:spcBef>
                <a:spcPts val="300"/>
              </a:spcBef>
              <a:spcAft>
                <a:spcPts val="300"/>
              </a:spcAft>
              <a:defRPr/>
            </a:pPr>
            <a:r>
              <a:rPr lang="en-US" sz="1400" b="1" dirty="0">
                <a:solidFill>
                  <a:srgbClr val="990000"/>
                </a:solidFill>
                <a:latin typeface="Arial" charset="0"/>
              </a:rPr>
              <a:t>PM PRA Activities</a:t>
            </a:r>
          </a:p>
          <a:p>
            <a:pPr>
              <a:lnSpc>
                <a:spcPct val="80000"/>
              </a:lnSpc>
              <a:spcBef>
                <a:spcPts val="300"/>
              </a:spcBef>
              <a:spcAft>
                <a:spcPts val="300"/>
              </a:spcAft>
              <a:defRPr/>
            </a:pPr>
            <a:r>
              <a:rPr lang="en-US" sz="1400" b="1" i="1" dirty="0">
                <a:solidFill>
                  <a:schemeClr val="tx1">
                    <a:lumMod val="85000"/>
                    <a:lumOff val="15000"/>
                  </a:schemeClr>
                </a:solidFill>
              </a:rPr>
              <a:t>Primary Purpose:  Statistical review to ensure consistency and performance differentiation across the organization</a:t>
            </a:r>
          </a:p>
          <a:p>
            <a:pPr marL="460375" indent="-228600" algn="l">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r>
              <a:rPr lang="en-GB" sz="1400" dirty="0">
                <a:solidFill>
                  <a:schemeClr val="tx1">
                    <a:lumMod val="85000"/>
                    <a:lumOff val="15000"/>
                  </a:schemeClr>
                </a:solidFill>
              </a:rPr>
              <a:t>Must be complete no later </a:t>
            </a:r>
            <a:r>
              <a:rPr lang="en-GB" sz="1400" dirty="0" smtClean="0">
                <a:solidFill>
                  <a:schemeClr val="tx1">
                    <a:lumMod val="85000"/>
                    <a:lumOff val="15000"/>
                  </a:schemeClr>
                </a:solidFill>
              </a:rPr>
              <a:t>than 45 days after </a:t>
            </a:r>
            <a:r>
              <a:rPr lang="en-GB" sz="1400" dirty="0">
                <a:solidFill>
                  <a:schemeClr val="tx1">
                    <a:lumMod val="85000"/>
                    <a:lumOff val="15000"/>
                  </a:schemeClr>
                </a:solidFill>
              </a:rPr>
              <a:t>the end of the rating period.</a:t>
            </a:r>
          </a:p>
          <a:p>
            <a:pPr marL="460375" indent="-228600" algn="l">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r>
              <a:rPr lang="en-GB" sz="1400" dirty="0">
                <a:solidFill>
                  <a:schemeClr val="tx1">
                    <a:lumMod val="85000"/>
                    <a:lumOff val="15000"/>
                  </a:schemeClr>
                </a:solidFill>
              </a:rPr>
              <a:t>Concurrent with </a:t>
            </a:r>
            <a:r>
              <a:rPr lang="en-GB" sz="1400" dirty="0" smtClean="0">
                <a:solidFill>
                  <a:schemeClr val="tx1">
                    <a:lumMod val="85000"/>
                    <a:lumOff val="15000"/>
                  </a:schemeClr>
                </a:solidFill>
              </a:rPr>
              <a:t>reviewing officials’ </a:t>
            </a:r>
            <a:r>
              <a:rPr lang="en-GB" sz="1400" dirty="0">
                <a:solidFill>
                  <a:schemeClr val="tx1">
                    <a:lumMod val="85000"/>
                    <a:lumOff val="15000"/>
                  </a:schemeClr>
                </a:solidFill>
              </a:rPr>
              <a:t>review, PM PRA conducts a statistical review of the data for consistency across </a:t>
            </a:r>
            <a:r>
              <a:rPr lang="en-GB" sz="1400" dirty="0" smtClean="0">
                <a:solidFill>
                  <a:schemeClr val="tx1">
                    <a:lumMod val="85000"/>
                    <a:lumOff val="15000"/>
                  </a:schemeClr>
                </a:solidFill>
              </a:rPr>
              <a:t>rating officials </a:t>
            </a:r>
            <a:r>
              <a:rPr lang="en-GB" sz="1400" dirty="0">
                <a:solidFill>
                  <a:schemeClr val="tx1">
                    <a:lumMod val="85000"/>
                    <a:lumOff val="15000"/>
                  </a:schemeClr>
                </a:solidFill>
              </a:rPr>
              <a:t>and </a:t>
            </a:r>
            <a:r>
              <a:rPr lang="en-GB" sz="1400" dirty="0" smtClean="0">
                <a:solidFill>
                  <a:schemeClr val="tx1">
                    <a:lumMod val="85000"/>
                    <a:lumOff val="15000"/>
                  </a:schemeClr>
                </a:solidFill>
              </a:rPr>
              <a:t>reviewing officials</a:t>
            </a:r>
            <a:r>
              <a:rPr lang="en-GB" sz="1400" dirty="0">
                <a:solidFill>
                  <a:schemeClr val="tx1">
                    <a:lumMod val="85000"/>
                    <a:lumOff val="15000"/>
                  </a:schemeClr>
                </a:solidFill>
              </a:rPr>
              <a:t>.</a:t>
            </a:r>
          </a:p>
          <a:p>
            <a:pPr marL="460375" indent="-228600" algn="l">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r>
              <a:rPr lang="en-US" sz="1400" dirty="0">
                <a:solidFill>
                  <a:schemeClr val="tx1">
                    <a:lumMod val="85000"/>
                    <a:lumOff val="15000"/>
                  </a:schemeClr>
                </a:solidFill>
              </a:rPr>
              <a:t>Analyzes data within various dimensions such as directorate, occupational series, rating and </a:t>
            </a:r>
            <a:r>
              <a:rPr lang="en-US" sz="1400" dirty="0" smtClean="0">
                <a:solidFill>
                  <a:schemeClr val="tx1">
                    <a:lumMod val="85000"/>
                    <a:lumOff val="15000"/>
                  </a:schemeClr>
                </a:solidFill>
              </a:rPr>
              <a:t>reviewing officials </a:t>
            </a:r>
            <a:r>
              <a:rPr lang="en-US" sz="1400" dirty="0">
                <a:solidFill>
                  <a:schemeClr val="tx1">
                    <a:lumMod val="85000"/>
                    <a:lumOff val="15000"/>
                  </a:schemeClr>
                </a:solidFill>
              </a:rPr>
              <a:t>and </a:t>
            </a:r>
            <a:r>
              <a:rPr lang="en-US" sz="1400" dirty="0" smtClean="0">
                <a:solidFill>
                  <a:schemeClr val="tx1">
                    <a:lumMod val="85000"/>
                    <a:lumOff val="15000"/>
                  </a:schemeClr>
                </a:solidFill>
              </a:rPr>
              <a:t>grades. </a:t>
            </a:r>
            <a:endParaRPr lang="en-US" sz="1400" dirty="0">
              <a:solidFill>
                <a:schemeClr val="tx1">
                  <a:lumMod val="85000"/>
                  <a:lumOff val="15000"/>
                </a:schemeClr>
              </a:solidFill>
            </a:endParaRPr>
          </a:p>
        </p:txBody>
      </p:sp>
      <p:grpSp>
        <p:nvGrpSpPr>
          <p:cNvPr id="11270" name="Group 23"/>
          <p:cNvGrpSpPr>
            <a:grpSpLocks/>
          </p:cNvGrpSpPr>
          <p:nvPr/>
        </p:nvGrpSpPr>
        <p:grpSpPr bwMode="auto">
          <a:xfrm>
            <a:off x="431800" y="1778000"/>
            <a:ext cx="8331200" cy="1801813"/>
            <a:chOff x="355600" y="2844800"/>
            <a:chExt cx="8331200" cy="1801813"/>
          </a:xfrm>
        </p:grpSpPr>
        <p:grpSp>
          <p:nvGrpSpPr>
            <p:cNvPr id="11272" name="Group 19"/>
            <p:cNvGrpSpPr>
              <a:grpSpLocks/>
            </p:cNvGrpSpPr>
            <p:nvPr/>
          </p:nvGrpSpPr>
          <p:grpSpPr bwMode="auto">
            <a:xfrm>
              <a:off x="355600" y="2844800"/>
              <a:ext cx="8318501" cy="1371600"/>
              <a:chOff x="355600" y="2844800"/>
              <a:chExt cx="8318501" cy="1371600"/>
            </a:xfrm>
          </p:grpSpPr>
          <p:sp>
            <p:nvSpPr>
              <p:cNvPr id="11" name="Oval 7"/>
              <p:cNvSpPr>
                <a:spLocks noChangeArrowheads="1"/>
              </p:cNvSpPr>
              <p:nvPr/>
            </p:nvSpPr>
            <p:spPr bwMode="auto">
              <a:xfrm>
                <a:off x="355600" y="3238500"/>
                <a:ext cx="1143000" cy="977900"/>
              </a:xfrm>
              <a:prstGeom prst="ellipse">
                <a:avLst/>
              </a:prstGeom>
              <a:solidFill>
                <a:schemeClr val="bg1">
                  <a:lumMod val="75000"/>
                </a:schemeClr>
              </a:solidFill>
              <a:ln w="9525">
                <a:solidFill>
                  <a:schemeClr val="tx1"/>
                </a:solidFill>
                <a:round/>
                <a:headEnd/>
                <a:tailEnd/>
              </a:ln>
            </p:spPr>
            <p:txBody>
              <a:bodyPr wrap="none" anchor="ctr"/>
              <a:lstStyle/>
              <a:p>
                <a:pPr>
                  <a:defRPr/>
                </a:pPr>
                <a:r>
                  <a:rPr lang="en-US" sz="1000" b="1" dirty="0"/>
                  <a:t>Employee</a:t>
                </a:r>
              </a:p>
              <a:p>
                <a:pPr>
                  <a:defRPr/>
                </a:pPr>
                <a:r>
                  <a:rPr lang="en-US" sz="1000" dirty="0"/>
                  <a:t> Self-Report </a:t>
                </a:r>
                <a:r>
                  <a:rPr lang="en-US" sz="1000" dirty="0" smtClean="0"/>
                  <a:t> of </a:t>
                </a:r>
              </a:p>
              <a:p>
                <a:pPr>
                  <a:defRPr/>
                </a:pPr>
                <a:r>
                  <a:rPr lang="en-US" sz="1000" dirty="0" smtClean="0"/>
                  <a:t>Accomplishments</a:t>
                </a:r>
                <a:endParaRPr lang="en-US" sz="1000" dirty="0"/>
              </a:p>
            </p:txBody>
          </p:sp>
          <p:sp>
            <p:nvSpPr>
              <p:cNvPr id="11277" name="AutoShape 5"/>
              <p:cNvSpPr>
                <a:spLocks noChangeArrowheads="1"/>
              </p:cNvSpPr>
              <p:nvPr/>
            </p:nvSpPr>
            <p:spPr bwMode="auto">
              <a:xfrm>
                <a:off x="1600200" y="3657600"/>
                <a:ext cx="304800" cy="228600"/>
              </a:xfrm>
              <a:prstGeom prst="rightArrow">
                <a:avLst>
                  <a:gd name="adj1" fmla="val 50000"/>
                  <a:gd name="adj2" fmla="val 33333"/>
                </a:avLst>
              </a:prstGeom>
              <a:solidFill>
                <a:srgbClr val="33CC33"/>
              </a:solidFill>
              <a:ln w="9525">
                <a:solidFill>
                  <a:schemeClr val="tx1"/>
                </a:solidFill>
                <a:miter lim="800000"/>
                <a:headEnd/>
                <a:tailEnd/>
              </a:ln>
            </p:spPr>
            <p:txBody>
              <a:bodyPr wrap="none" anchor="ctr"/>
              <a:lstStyle/>
              <a:p>
                <a:endParaRPr lang="en-US" sz="1600" dirty="0">
                  <a:solidFill>
                    <a:srgbClr val="00CC00"/>
                  </a:solidFill>
                </a:endParaRPr>
              </a:p>
            </p:txBody>
          </p:sp>
          <p:sp>
            <p:nvSpPr>
              <p:cNvPr id="11278" name="AutoShape 6"/>
              <p:cNvSpPr>
                <a:spLocks noChangeArrowheads="1"/>
              </p:cNvSpPr>
              <p:nvPr/>
            </p:nvSpPr>
            <p:spPr bwMode="auto">
              <a:xfrm>
                <a:off x="3251200" y="3657600"/>
                <a:ext cx="304800" cy="228600"/>
              </a:xfrm>
              <a:prstGeom prst="rightArrow">
                <a:avLst>
                  <a:gd name="adj1" fmla="val 50000"/>
                  <a:gd name="adj2" fmla="val 33333"/>
                </a:avLst>
              </a:prstGeom>
              <a:solidFill>
                <a:srgbClr val="33CC33"/>
              </a:solidFill>
              <a:ln w="9525">
                <a:solidFill>
                  <a:schemeClr val="tx1"/>
                </a:solidFill>
                <a:miter lim="800000"/>
                <a:headEnd/>
                <a:tailEnd/>
              </a:ln>
            </p:spPr>
            <p:txBody>
              <a:bodyPr wrap="none" anchor="ctr"/>
              <a:lstStyle/>
              <a:p>
                <a:endParaRPr lang="en-US" sz="1600" dirty="0"/>
              </a:p>
            </p:txBody>
          </p:sp>
          <p:sp>
            <p:nvSpPr>
              <p:cNvPr id="14" name="Oval 8"/>
              <p:cNvSpPr>
                <a:spLocks noChangeArrowheads="1"/>
              </p:cNvSpPr>
              <p:nvPr/>
            </p:nvSpPr>
            <p:spPr bwMode="auto">
              <a:xfrm>
                <a:off x="2006600" y="3263900"/>
                <a:ext cx="1155700" cy="927100"/>
              </a:xfrm>
              <a:prstGeom prst="ellipse">
                <a:avLst/>
              </a:prstGeom>
              <a:solidFill>
                <a:schemeClr val="bg1">
                  <a:lumMod val="75000"/>
                </a:schemeClr>
              </a:solidFill>
              <a:ln w="9525">
                <a:solidFill>
                  <a:schemeClr val="tx1"/>
                </a:solidFill>
                <a:round/>
                <a:headEnd/>
                <a:tailEnd/>
              </a:ln>
            </p:spPr>
            <p:txBody>
              <a:bodyPr wrap="none" anchor="ctr"/>
              <a:lstStyle/>
              <a:p>
                <a:pPr>
                  <a:defRPr/>
                </a:pPr>
                <a:r>
                  <a:rPr lang="en-US" sz="1000" b="1" dirty="0"/>
                  <a:t>Rating </a:t>
                </a:r>
              </a:p>
              <a:p>
                <a:pPr>
                  <a:defRPr/>
                </a:pPr>
                <a:r>
                  <a:rPr lang="en-US" sz="1000" b="1" dirty="0"/>
                  <a:t>Official </a:t>
                </a:r>
                <a:endParaRPr lang="en-US" sz="1000" b="1" dirty="0" smtClean="0"/>
              </a:p>
              <a:p>
                <a:pPr>
                  <a:defRPr/>
                </a:pPr>
                <a:r>
                  <a:rPr lang="en-US" sz="1000" dirty="0" smtClean="0"/>
                  <a:t>Evaluation </a:t>
                </a:r>
              </a:p>
              <a:p>
                <a:pPr>
                  <a:defRPr/>
                </a:pPr>
                <a:r>
                  <a:rPr lang="en-US" sz="1000" dirty="0" smtClean="0"/>
                  <a:t>of</a:t>
                </a:r>
              </a:p>
              <a:p>
                <a:pPr>
                  <a:defRPr/>
                </a:pPr>
                <a:r>
                  <a:rPr lang="en-US" sz="1000" dirty="0" smtClean="0"/>
                  <a:t>Performance</a:t>
                </a:r>
                <a:endParaRPr lang="en-US" sz="1000" dirty="0"/>
              </a:p>
            </p:txBody>
          </p:sp>
          <p:sp>
            <p:nvSpPr>
              <p:cNvPr id="15" name="Oval 9"/>
              <p:cNvSpPr>
                <a:spLocks noChangeArrowheads="1"/>
              </p:cNvSpPr>
              <p:nvPr/>
            </p:nvSpPr>
            <p:spPr bwMode="auto">
              <a:xfrm>
                <a:off x="3632200" y="3263900"/>
                <a:ext cx="1079500" cy="927100"/>
              </a:xfrm>
              <a:prstGeom prst="ellipse">
                <a:avLst/>
              </a:prstGeom>
              <a:solidFill>
                <a:schemeClr val="bg1">
                  <a:lumMod val="75000"/>
                </a:schemeClr>
              </a:solidFill>
              <a:ln w="9525">
                <a:solidFill>
                  <a:schemeClr val="tx1"/>
                </a:solidFill>
                <a:round/>
                <a:headEnd/>
                <a:tailEnd/>
              </a:ln>
            </p:spPr>
            <p:txBody>
              <a:bodyPr wrap="none" anchor="ctr"/>
              <a:lstStyle/>
              <a:p>
                <a:pPr>
                  <a:defRPr/>
                </a:pPr>
                <a:r>
                  <a:rPr lang="en-US" sz="1000" b="1" dirty="0"/>
                  <a:t>Reviewing </a:t>
                </a:r>
              </a:p>
              <a:p>
                <a:pPr>
                  <a:defRPr/>
                </a:pPr>
                <a:r>
                  <a:rPr lang="en-US" sz="1000" b="1" dirty="0"/>
                  <a:t>Official</a:t>
                </a:r>
              </a:p>
              <a:p>
                <a:pPr>
                  <a:defRPr/>
                </a:pPr>
                <a:r>
                  <a:rPr lang="en-US" sz="1000" dirty="0"/>
                  <a:t>Review</a:t>
                </a:r>
              </a:p>
            </p:txBody>
          </p:sp>
          <p:sp>
            <p:nvSpPr>
              <p:cNvPr id="11281" name="Oval 13"/>
              <p:cNvSpPr>
                <a:spLocks noChangeArrowheads="1"/>
              </p:cNvSpPr>
              <p:nvPr/>
            </p:nvSpPr>
            <p:spPr bwMode="auto">
              <a:xfrm>
                <a:off x="5257800" y="3289300"/>
                <a:ext cx="1066800" cy="901700"/>
              </a:xfrm>
              <a:prstGeom prst="ellipse">
                <a:avLst/>
              </a:prstGeom>
              <a:solidFill>
                <a:schemeClr val="folHlink"/>
              </a:solidFill>
              <a:ln w="9525">
                <a:solidFill>
                  <a:schemeClr val="tx1"/>
                </a:solidFill>
                <a:round/>
                <a:headEnd/>
                <a:tailEnd/>
              </a:ln>
            </p:spPr>
            <p:txBody>
              <a:bodyPr wrap="none" anchor="ctr"/>
              <a:lstStyle/>
              <a:p>
                <a:endParaRPr lang="en-US" sz="1000" dirty="0"/>
              </a:p>
              <a:p>
                <a:r>
                  <a:rPr lang="en-US" sz="1000" b="1" dirty="0" smtClean="0"/>
                  <a:t>PM PRA </a:t>
                </a:r>
              </a:p>
              <a:p>
                <a:r>
                  <a:rPr lang="en-US" sz="1000" dirty="0" smtClean="0"/>
                  <a:t>Final Review</a:t>
                </a:r>
                <a:endParaRPr lang="en-US" sz="1000" dirty="0"/>
              </a:p>
              <a:p>
                <a:endParaRPr lang="en-US" sz="1000" dirty="0"/>
              </a:p>
            </p:txBody>
          </p:sp>
          <p:sp>
            <p:nvSpPr>
              <p:cNvPr id="11282" name="AutoShape 14"/>
              <p:cNvSpPr>
                <a:spLocks noChangeArrowheads="1"/>
              </p:cNvSpPr>
              <p:nvPr/>
            </p:nvSpPr>
            <p:spPr bwMode="auto">
              <a:xfrm>
                <a:off x="4826000" y="3619500"/>
                <a:ext cx="330200" cy="266700"/>
              </a:xfrm>
              <a:prstGeom prst="rightArrow">
                <a:avLst>
                  <a:gd name="adj1" fmla="val 50000"/>
                  <a:gd name="adj2" fmla="val 33333"/>
                </a:avLst>
              </a:prstGeom>
              <a:solidFill>
                <a:srgbClr val="33CC33"/>
              </a:solidFill>
              <a:ln w="9525">
                <a:solidFill>
                  <a:schemeClr val="tx1"/>
                </a:solidFill>
                <a:miter lim="800000"/>
                <a:headEnd/>
                <a:tailEnd/>
              </a:ln>
            </p:spPr>
            <p:txBody>
              <a:bodyPr wrap="none" anchor="ctr"/>
              <a:lstStyle/>
              <a:p>
                <a:endParaRPr lang="en-US" sz="1600" dirty="0"/>
              </a:p>
            </p:txBody>
          </p:sp>
          <p:sp>
            <p:nvSpPr>
              <p:cNvPr id="11283" name="AutoShape 16"/>
              <p:cNvSpPr>
                <a:spLocks noChangeArrowheads="1"/>
              </p:cNvSpPr>
              <p:nvPr/>
            </p:nvSpPr>
            <p:spPr bwMode="auto">
              <a:xfrm>
                <a:off x="6438900" y="3670300"/>
                <a:ext cx="342900" cy="304800"/>
              </a:xfrm>
              <a:prstGeom prst="rightArrow">
                <a:avLst>
                  <a:gd name="adj1" fmla="val 50000"/>
                  <a:gd name="adj2" fmla="val 33333"/>
                </a:avLst>
              </a:prstGeom>
              <a:solidFill>
                <a:srgbClr val="33CC33"/>
              </a:solidFill>
              <a:ln w="9525">
                <a:solidFill>
                  <a:schemeClr val="tx1"/>
                </a:solidFill>
                <a:miter lim="800000"/>
                <a:headEnd/>
                <a:tailEnd/>
              </a:ln>
            </p:spPr>
            <p:txBody>
              <a:bodyPr wrap="none" anchor="ctr"/>
              <a:lstStyle/>
              <a:p>
                <a:endParaRPr lang="en-US" sz="1600" dirty="0"/>
              </a:p>
            </p:txBody>
          </p:sp>
          <p:sp>
            <p:nvSpPr>
              <p:cNvPr id="11284" name="AutoShape 19"/>
              <p:cNvSpPr>
                <a:spLocks noChangeArrowheads="1"/>
              </p:cNvSpPr>
              <p:nvPr/>
            </p:nvSpPr>
            <p:spPr bwMode="auto">
              <a:xfrm>
                <a:off x="6455229" y="2895600"/>
                <a:ext cx="2218872" cy="800100"/>
              </a:xfrm>
              <a:prstGeom prst="rightArrow">
                <a:avLst>
                  <a:gd name="adj1" fmla="val 50000"/>
                  <a:gd name="adj2" fmla="val 51793"/>
                </a:avLst>
              </a:prstGeom>
              <a:solidFill>
                <a:srgbClr val="33CC33"/>
              </a:solidFill>
              <a:ln w="9525">
                <a:solidFill>
                  <a:schemeClr val="tx1"/>
                </a:solidFill>
                <a:miter lim="800000"/>
                <a:headEnd/>
                <a:tailEnd/>
              </a:ln>
            </p:spPr>
            <p:txBody>
              <a:bodyPr wrap="none" anchor="ctr"/>
              <a:lstStyle/>
              <a:p>
                <a:r>
                  <a:rPr lang="en-US" sz="1000" dirty="0"/>
                  <a:t>   Propose Final Rating to Employee</a:t>
                </a:r>
              </a:p>
            </p:txBody>
          </p:sp>
          <p:sp>
            <p:nvSpPr>
              <p:cNvPr id="20" name="TextBox 19"/>
              <p:cNvSpPr txBox="1"/>
              <p:nvPr/>
            </p:nvSpPr>
            <p:spPr>
              <a:xfrm>
                <a:off x="381000" y="2844800"/>
                <a:ext cx="1066800" cy="415498"/>
              </a:xfrm>
              <a:prstGeom prst="rect">
                <a:avLst/>
              </a:prstGeom>
              <a:noFill/>
            </p:spPr>
            <p:txBody>
              <a:bodyPr>
                <a:spAutoFit/>
              </a:bodyPr>
              <a:lstStyle/>
              <a:p>
                <a:pPr>
                  <a:defRPr/>
                </a:pPr>
                <a:r>
                  <a:rPr lang="en-US" sz="1050" dirty="0" smtClean="0">
                    <a:solidFill>
                      <a:srgbClr val="FF0000"/>
                    </a:solidFill>
                  </a:rPr>
                  <a:t>NLT</a:t>
                </a:r>
              </a:p>
              <a:p>
                <a:pPr>
                  <a:defRPr/>
                </a:pPr>
                <a:r>
                  <a:rPr lang="en-US" sz="1050" dirty="0" smtClean="0">
                    <a:solidFill>
                      <a:srgbClr val="FF0000"/>
                    </a:solidFill>
                  </a:rPr>
                  <a:t>15 </a:t>
                </a:r>
                <a:r>
                  <a:rPr lang="en-US" sz="1050" dirty="0">
                    <a:solidFill>
                      <a:srgbClr val="FF0000"/>
                    </a:solidFill>
                  </a:rPr>
                  <a:t>October</a:t>
                </a:r>
              </a:p>
            </p:txBody>
          </p:sp>
          <p:sp>
            <p:nvSpPr>
              <p:cNvPr id="21" name="TextBox 20"/>
              <p:cNvSpPr txBox="1"/>
              <p:nvPr/>
            </p:nvSpPr>
            <p:spPr>
              <a:xfrm>
                <a:off x="2044700" y="2844800"/>
                <a:ext cx="1066800" cy="415498"/>
              </a:xfrm>
              <a:prstGeom prst="rect">
                <a:avLst/>
              </a:prstGeom>
              <a:noFill/>
            </p:spPr>
            <p:txBody>
              <a:bodyPr>
                <a:spAutoFit/>
              </a:bodyPr>
              <a:lstStyle/>
              <a:p>
                <a:pPr>
                  <a:defRPr/>
                </a:pPr>
                <a:r>
                  <a:rPr lang="en-US" sz="1050" dirty="0" smtClean="0">
                    <a:solidFill>
                      <a:srgbClr val="FF0000"/>
                    </a:solidFill>
                  </a:rPr>
                  <a:t>NLT </a:t>
                </a:r>
              </a:p>
              <a:p>
                <a:pPr>
                  <a:defRPr/>
                </a:pPr>
                <a:r>
                  <a:rPr lang="en-US" sz="1050" dirty="0" smtClean="0">
                    <a:solidFill>
                      <a:srgbClr val="FF0000"/>
                    </a:solidFill>
                  </a:rPr>
                  <a:t>30 </a:t>
                </a:r>
                <a:r>
                  <a:rPr lang="en-US" sz="1050" dirty="0">
                    <a:solidFill>
                      <a:srgbClr val="FF0000"/>
                    </a:solidFill>
                  </a:rPr>
                  <a:t>October</a:t>
                </a:r>
              </a:p>
            </p:txBody>
          </p:sp>
          <p:sp>
            <p:nvSpPr>
              <p:cNvPr id="22" name="TextBox 21"/>
              <p:cNvSpPr txBox="1"/>
              <p:nvPr/>
            </p:nvSpPr>
            <p:spPr>
              <a:xfrm>
                <a:off x="3657600" y="2844800"/>
                <a:ext cx="1066800" cy="415498"/>
              </a:xfrm>
              <a:prstGeom prst="rect">
                <a:avLst/>
              </a:prstGeom>
              <a:noFill/>
            </p:spPr>
            <p:txBody>
              <a:bodyPr>
                <a:spAutoFit/>
              </a:bodyPr>
              <a:lstStyle/>
              <a:p>
                <a:pPr>
                  <a:defRPr/>
                </a:pPr>
                <a:r>
                  <a:rPr lang="en-US" sz="1050" dirty="0" smtClean="0">
                    <a:solidFill>
                      <a:srgbClr val="FF0000"/>
                    </a:solidFill>
                  </a:rPr>
                  <a:t>NLT </a:t>
                </a:r>
              </a:p>
              <a:p>
                <a:pPr>
                  <a:defRPr/>
                </a:pPr>
                <a:r>
                  <a:rPr lang="en-US" sz="1050" dirty="0" smtClean="0">
                    <a:solidFill>
                      <a:srgbClr val="FF0000"/>
                    </a:solidFill>
                  </a:rPr>
                  <a:t>15 </a:t>
                </a:r>
                <a:r>
                  <a:rPr lang="en-US" sz="1050" dirty="0">
                    <a:solidFill>
                      <a:srgbClr val="FF0000"/>
                    </a:solidFill>
                  </a:rPr>
                  <a:t>November</a:t>
                </a:r>
              </a:p>
            </p:txBody>
          </p:sp>
        </p:grpSp>
        <p:sp>
          <p:nvSpPr>
            <p:cNvPr id="11273" name="AutoShape 29"/>
            <p:cNvSpPr>
              <a:spLocks noChangeArrowheads="1"/>
            </p:cNvSpPr>
            <p:nvPr/>
          </p:nvSpPr>
          <p:spPr bwMode="auto">
            <a:xfrm>
              <a:off x="6431478" y="3886200"/>
              <a:ext cx="2255322" cy="760413"/>
            </a:xfrm>
            <a:prstGeom prst="rightArrow">
              <a:avLst>
                <a:gd name="adj1" fmla="val 50000"/>
                <a:gd name="adj2" fmla="val 55789"/>
              </a:avLst>
            </a:prstGeom>
            <a:solidFill>
              <a:srgbClr val="33CC33"/>
            </a:solidFill>
            <a:ln w="9525">
              <a:solidFill>
                <a:schemeClr val="tx1"/>
              </a:solidFill>
              <a:miter lim="800000"/>
              <a:headEnd/>
              <a:tailEnd/>
            </a:ln>
          </p:spPr>
          <p:txBody>
            <a:bodyPr wrap="none" anchor="ctr"/>
            <a:lstStyle/>
            <a:p>
              <a:endParaRPr lang="en-US" sz="1000" dirty="0"/>
            </a:p>
            <a:p>
              <a:r>
                <a:rPr lang="en-US" sz="1000" dirty="0"/>
                <a:t>Final Rating available to</a:t>
              </a:r>
            </a:p>
            <a:p>
              <a:r>
                <a:rPr lang="en-US" sz="1000" dirty="0" smtClean="0"/>
                <a:t>Pay Pool Manager</a:t>
              </a:r>
              <a:endParaRPr lang="en-US" sz="1000" dirty="0"/>
            </a:p>
            <a:p>
              <a:endParaRPr lang="en-US" sz="1000" dirty="0"/>
            </a:p>
          </p:txBody>
        </p:sp>
        <p:sp>
          <p:nvSpPr>
            <p:cNvPr id="9" name="TextBox 8"/>
            <p:cNvSpPr txBox="1"/>
            <p:nvPr/>
          </p:nvSpPr>
          <p:spPr bwMode="auto">
            <a:xfrm>
              <a:off x="5219700" y="2844800"/>
              <a:ext cx="1066800" cy="415498"/>
            </a:xfrm>
            <a:prstGeom prst="rect">
              <a:avLst/>
            </a:prstGeom>
            <a:noFill/>
          </p:spPr>
          <p:txBody>
            <a:bodyPr>
              <a:spAutoFit/>
            </a:bodyPr>
            <a:lstStyle/>
            <a:p>
              <a:pPr>
                <a:defRPr/>
              </a:pPr>
              <a:r>
                <a:rPr lang="en-US" sz="1050" dirty="0" smtClean="0">
                  <a:solidFill>
                    <a:srgbClr val="FF0000"/>
                  </a:solidFill>
                </a:rPr>
                <a:t>NLT </a:t>
              </a:r>
            </a:p>
            <a:p>
              <a:pPr>
                <a:defRPr/>
              </a:pPr>
              <a:r>
                <a:rPr lang="en-US" sz="1050" dirty="0" smtClean="0">
                  <a:solidFill>
                    <a:srgbClr val="FF0000"/>
                  </a:solidFill>
                </a:rPr>
                <a:t>15 </a:t>
              </a:r>
              <a:r>
                <a:rPr lang="en-US" sz="1050" dirty="0">
                  <a:solidFill>
                    <a:srgbClr val="FF0000"/>
                  </a:solidFill>
                </a:rPr>
                <a:t>November</a:t>
              </a:r>
            </a:p>
          </p:txBody>
        </p:sp>
        <p:sp>
          <p:nvSpPr>
            <p:cNvPr id="10" name="TextBox 9"/>
            <p:cNvSpPr txBox="1"/>
            <p:nvPr/>
          </p:nvSpPr>
          <p:spPr bwMode="auto">
            <a:xfrm>
              <a:off x="6921500" y="3606800"/>
              <a:ext cx="1066800" cy="415498"/>
            </a:xfrm>
            <a:prstGeom prst="rect">
              <a:avLst/>
            </a:prstGeom>
            <a:noFill/>
          </p:spPr>
          <p:txBody>
            <a:bodyPr>
              <a:spAutoFit/>
            </a:bodyPr>
            <a:lstStyle/>
            <a:p>
              <a:pPr>
                <a:defRPr/>
              </a:pPr>
              <a:r>
                <a:rPr lang="en-US" sz="1050" dirty="0" smtClean="0">
                  <a:solidFill>
                    <a:srgbClr val="FF0000"/>
                  </a:solidFill>
                </a:rPr>
                <a:t>NLT </a:t>
              </a:r>
            </a:p>
            <a:p>
              <a:pPr>
                <a:defRPr/>
              </a:pPr>
              <a:r>
                <a:rPr lang="en-US" sz="1050" dirty="0" smtClean="0">
                  <a:solidFill>
                    <a:srgbClr val="FF0000"/>
                  </a:solidFill>
                </a:rPr>
                <a:t>25 </a:t>
              </a:r>
              <a:r>
                <a:rPr lang="en-US" sz="1050" dirty="0">
                  <a:solidFill>
                    <a:srgbClr val="FF0000"/>
                  </a:solidFill>
                </a:rPr>
                <a:t>November</a:t>
              </a:r>
            </a:p>
          </p:txBody>
        </p:sp>
      </p:grpSp>
      <p:sp>
        <p:nvSpPr>
          <p:cNvPr id="11271" name="Rectangle 23"/>
          <p:cNvSpPr>
            <a:spLocks noChangeArrowheads="1"/>
          </p:cNvSpPr>
          <p:nvPr/>
        </p:nvSpPr>
        <p:spPr bwMode="auto">
          <a:xfrm>
            <a:off x="533400" y="5791200"/>
            <a:ext cx="7848600" cy="600075"/>
          </a:xfrm>
          <a:prstGeom prst="rect">
            <a:avLst/>
          </a:prstGeom>
          <a:noFill/>
          <a:ln w="9525">
            <a:noFill/>
            <a:miter lim="800000"/>
            <a:headEnd/>
            <a:tailEnd/>
          </a:ln>
        </p:spPr>
        <p:txBody>
          <a:bodyPr>
            <a:spAutoFit/>
          </a:bodyPr>
          <a:lstStyle/>
          <a:p>
            <a:pPr marL="231775">
              <a:spcBef>
                <a:spcPts val="300"/>
              </a:spcBef>
              <a:spcAft>
                <a:spcPts val="300"/>
              </a:spcAft>
              <a:tabLst>
                <a:tab pos="1146175" algn="l"/>
                <a:tab pos="2060575" algn="l"/>
                <a:tab pos="2974975" algn="l"/>
                <a:tab pos="3889375" algn="l"/>
                <a:tab pos="4803775" algn="l"/>
                <a:tab pos="5718175" algn="l"/>
                <a:tab pos="6632575" algn="l"/>
                <a:tab pos="7546975" algn="l"/>
                <a:tab pos="8461375" algn="l"/>
                <a:tab pos="9375775" algn="l"/>
                <a:tab pos="10290175" algn="l"/>
              </a:tabLst>
            </a:pPr>
            <a:r>
              <a:rPr lang="en-US" sz="1400" b="1" i="1" dirty="0">
                <a:solidFill>
                  <a:srgbClr val="FF0000"/>
                </a:solidFill>
              </a:rPr>
              <a:t>The </a:t>
            </a:r>
            <a:r>
              <a:rPr lang="en-US" sz="1400" b="1" i="1" dirty="0" smtClean="0">
                <a:solidFill>
                  <a:srgbClr val="FF0000"/>
                </a:solidFill>
              </a:rPr>
              <a:t>PM PRA </a:t>
            </a:r>
            <a:r>
              <a:rPr lang="en-US" sz="1400" b="1" i="1" dirty="0">
                <a:solidFill>
                  <a:srgbClr val="FF0000"/>
                </a:solidFill>
              </a:rPr>
              <a:t>review may run concurrently with </a:t>
            </a:r>
            <a:r>
              <a:rPr lang="en-US" sz="1400" b="1" i="1" dirty="0" smtClean="0">
                <a:solidFill>
                  <a:srgbClr val="FF0000"/>
                </a:solidFill>
              </a:rPr>
              <a:t>reviewing official </a:t>
            </a:r>
            <a:r>
              <a:rPr lang="en-US" sz="1400" b="1" i="1" dirty="0">
                <a:solidFill>
                  <a:srgbClr val="FF0000"/>
                </a:solidFill>
              </a:rPr>
              <a:t>action, at the discretion of the Command</a:t>
            </a:r>
            <a:r>
              <a:rPr lang="en-US" b="1" i="1" dirty="0">
                <a:solidFill>
                  <a:srgbClr val="FF0000"/>
                </a:solidFill>
              </a:rPr>
              <a:t>.</a:t>
            </a:r>
            <a:endParaRPr lang="en-US" dirty="0">
              <a:solidFill>
                <a:srgbClr val="081D54"/>
              </a:solidFill>
            </a:endParaRPr>
          </a:p>
        </p:txBody>
      </p:sp>
      <p:pic>
        <p:nvPicPr>
          <p:cNvPr id="24" name="Picture 1" descr="DCIPS_blue_logo"/>
          <p:cNvPicPr>
            <a:picLocks noChangeAspect="1" noChangeArrowheads="1"/>
          </p:cNvPicPr>
          <p:nvPr/>
        </p:nvPicPr>
        <p:blipFill>
          <a:blip r:embed="rId3" cstate="print"/>
          <a:srcRect/>
          <a:stretch>
            <a:fillRect/>
          </a:stretch>
        </p:blipFill>
        <p:spPr bwMode="auto">
          <a:xfrm>
            <a:off x="7222803" y="269875"/>
            <a:ext cx="1857698" cy="987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idx="4294967295"/>
          </p:nvPr>
        </p:nvSpPr>
        <p:spPr>
          <a:xfrm>
            <a:off x="1600200" y="444500"/>
            <a:ext cx="5638800" cy="762000"/>
          </a:xfrm>
        </p:spPr>
        <p:txBody>
          <a:bodyPr/>
          <a:lstStyle/>
          <a:p>
            <a:pPr algn="ctr"/>
            <a:r>
              <a:rPr lang="en-US" sz="2800" dirty="0" smtClean="0">
                <a:solidFill>
                  <a:srgbClr val="003366"/>
                </a:solidFill>
              </a:rPr>
              <a:t>PM PRA Responsibilities (cont’d)</a:t>
            </a:r>
          </a:p>
        </p:txBody>
      </p:sp>
      <p:sp>
        <p:nvSpPr>
          <p:cNvPr id="12291" name="Text Box 22"/>
          <p:cNvSpPr txBox="1">
            <a:spLocks noChangeArrowheads="1"/>
          </p:cNvSpPr>
          <p:nvPr/>
        </p:nvSpPr>
        <p:spPr bwMode="auto">
          <a:xfrm>
            <a:off x="2032000" y="1397000"/>
            <a:ext cx="4876800" cy="369888"/>
          </a:xfrm>
          <a:prstGeom prst="rect">
            <a:avLst/>
          </a:prstGeom>
          <a:noFill/>
          <a:ln w="9525">
            <a:noFill/>
            <a:miter lim="800000"/>
            <a:headEnd/>
            <a:tailEnd/>
          </a:ln>
        </p:spPr>
        <p:txBody>
          <a:bodyPr>
            <a:spAutoFit/>
          </a:bodyPr>
          <a:lstStyle/>
          <a:p>
            <a:r>
              <a:rPr lang="en-US" b="1" dirty="0"/>
              <a:t>Performance Rating and Review Process</a:t>
            </a:r>
            <a:endParaRPr lang="en-US" sz="1200" b="1" dirty="0">
              <a:solidFill>
                <a:schemeClr val="bg2"/>
              </a:solidFill>
            </a:endParaRPr>
          </a:p>
        </p:txBody>
      </p:sp>
      <p:sp>
        <p:nvSpPr>
          <p:cNvPr id="12292" name="Slide Number Placeholder 34"/>
          <p:cNvSpPr>
            <a:spLocks noGrp="1"/>
          </p:cNvSpPr>
          <p:nvPr>
            <p:ph type="sldNum" sz="quarter" idx="12"/>
          </p:nvPr>
        </p:nvSpPr>
        <p:spPr>
          <a:noFill/>
        </p:spPr>
        <p:txBody>
          <a:bodyPr/>
          <a:lstStyle/>
          <a:p>
            <a:fld id="{C5F6AFA9-C795-4818-BCCC-4C18678E9BA1}" type="slidenum">
              <a:rPr lang="en-US" smtClean="0">
                <a:latin typeface="Arial" pitchFamily="34" charset="0"/>
              </a:rPr>
              <a:pPr/>
              <a:t>7</a:t>
            </a:fld>
            <a:endParaRPr lang="en-US" dirty="0" smtClean="0">
              <a:latin typeface="Arial" pitchFamily="34" charset="0"/>
            </a:endParaRPr>
          </a:p>
        </p:txBody>
      </p:sp>
      <p:sp>
        <p:nvSpPr>
          <p:cNvPr id="23" name="Rounded Rectangle 22"/>
          <p:cNvSpPr/>
          <p:nvPr/>
        </p:nvSpPr>
        <p:spPr bwMode="auto">
          <a:xfrm>
            <a:off x="381000" y="3632200"/>
            <a:ext cx="8077200" cy="2933700"/>
          </a:xfrm>
          <a:prstGeom prst="roundRect">
            <a:avLst/>
          </a:prstGeom>
          <a:solidFill>
            <a:srgbClr val="85F1C0"/>
          </a:solidFill>
          <a:ln w="28575" cap="flat" cmpd="sng" algn="ctr">
            <a:solidFill>
              <a:schemeClr val="tx1">
                <a:lumMod val="65000"/>
                <a:lumOff val="35000"/>
              </a:schemeClr>
            </a:solidFill>
            <a:prstDash val="solid"/>
            <a:round/>
            <a:headEnd type="none" w="med" len="med"/>
            <a:tailEnd type="none" w="med" len="med"/>
          </a:ln>
          <a:effectLst/>
        </p:spPr>
        <p:txBody>
          <a:bodyPr/>
          <a:lstStyle/>
          <a:p>
            <a:pPr>
              <a:spcBef>
                <a:spcPts val="300"/>
              </a:spcBef>
              <a:spcAft>
                <a:spcPts val="300"/>
              </a:spcAft>
              <a:defRPr/>
            </a:pPr>
            <a:r>
              <a:rPr lang="en-US" sz="1400" b="1" dirty="0">
                <a:solidFill>
                  <a:srgbClr val="990000"/>
                </a:solidFill>
                <a:latin typeface="Arial" charset="0"/>
              </a:rPr>
              <a:t>PM PRA Activities </a:t>
            </a:r>
            <a:r>
              <a:rPr lang="en-US" sz="1400" b="1" dirty="0" smtClean="0">
                <a:solidFill>
                  <a:srgbClr val="990000"/>
                </a:solidFill>
                <a:latin typeface="Arial" charset="0"/>
              </a:rPr>
              <a:t>(cont’d)</a:t>
            </a:r>
          </a:p>
          <a:p>
            <a:pPr>
              <a:spcBef>
                <a:spcPts val="300"/>
              </a:spcBef>
              <a:spcAft>
                <a:spcPts val="300"/>
              </a:spcAft>
              <a:defRPr/>
            </a:pPr>
            <a:endParaRPr lang="en-US" sz="800" b="1" dirty="0" smtClean="0">
              <a:solidFill>
                <a:srgbClr val="990000"/>
              </a:solidFill>
              <a:latin typeface="Arial" charset="0"/>
            </a:endParaRPr>
          </a:p>
          <a:p>
            <a:pPr marL="460375" indent="-228600" algn="l">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r>
              <a:rPr lang="en-US" sz="1400" dirty="0" smtClean="0">
                <a:solidFill>
                  <a:schemeClr val="tx1">
                    <a:lumMod val="85000"/>
                    <a:lumOff val="15000"/>
                  </a:schemeClr>
                </a:solidFill>
              </a:rPr>
              <a:t>Rating </a:t>
            </a:r>
            <a:r>
              <a:rPr lang="en-US" sz="1400" dirty="0">
                <a:solidFill>
                  <a:schemeClr val="tx1">
                    <a:lumMod val="85000"/>
                    <a:lumOff val="15000"/>
                  </a:schemeClr>
                </a:solidFill>
              </a:rPr>
              <a:t>adjustments may </a:t>
            </a:r>
            <a:r>
              <a:rPr lang="en-US" sz="1400" dirty="0" smtClean="0">
                <a:solidFill>
                  <a:schemeClr val="tx1">
                    <a:lumMod val="85000"/>
                    <a:lumOff val="15000"/>
                  </a:schemeClr>
                </a:solidFill>
              </a:rPr>
              <a:t>be </a:t>
            </a:r>
            <a:r>
              <a:rPr lang="en-US" sz="1400" i="1" u="sng" dirty="0" smtClean="0">
                <a:solidFill>
                  <a:schemeClr val="tx1">
                    <a:lumMod val="85000"/>
                    <a:lumOff val="15000"/>
                  </a:schemeClr>
                </a:solidFill>
              </a:rPr>
              <a:t>directed</a:t>
            </a:r>
            <a:r>
              <a:rPr lang="en-US" sz="1400" i="1" dirty="0" smtClean="0">
                <a:solidFill>
                  <a:schemeClr val="tx1">
                    <a:lumMod val="85000"/>
                    <a:lumOff val="15000"/>
                  </a:schemeClr>
                </a:solidFill>
              </a:rPr>
              <a:t> </a:t>
            </a:r>
            <a:r>
              <a:rPr lang="en-US" sz="1400" dirty="0" smtClean="0">
                <a:solidFill>
                  <a:schemeClr val="tx1">
                    <a:lumMod val="85000"/>
                    <a:lumOff val="15000"/>
                  </a:schemeClr>
                </a:solidFill>
              </a:rPr>
              <a:t>through </a:t>
            </a:r>
            <a:r>
              <a:rPr lang="en-US" sz="1400" dirty="0">
                <a:solidFill>
                  <a:schemeClr val="tx1">
                    <a:lumMod val="85000"/>
                    <a:lumOff val="15000"/>
                  </a:schemeClr>
                </a:solidFill>
              </a:rPr>
              <a:t>the PM PRA review process to the </a:t>
            </a:r>
            <a:r>
              <a:rPr lang="en-US" sz="1400" dirty="0" smtClean="0">
                <a:solidFill>
                  <a:schemeClr val="tx1">
                    <a:lumMod val="85000"/>
                    <a:lumOff val="15000"/>
                  </a:schemeClr>
                </a:solidFill>
              </a:rPr>
              <a:t>reviewing official.  The PM PRA may also make the change him/herself if rating officials refuse.</a:t>
            </a:r>
            <a:endParaRPr lang="en-US" sz="1400" dirty="0">
              <a:solidFill>
                <a:schemeClr val="tx1">
                  <a:lumMod val="85000"/>
                  <a:lumOff val="15000"/>
                </a:schemeClr>
              </a:solidFill>
            </a:endParaRPr>
          </a:p>
          <a:p>
            <a:pPr marL="460375" indent="-228600" algn="l">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r>
              <a:rPr lang="en-GB" sz="1400" dirty="0">
                <a:solidFill>
                  <a:schemeClr val="tx1">
                    <a:lumMod val="85000"/>
                    <a:lumOff val="15000"/>
                  </a:schemeClr>
                </a:solidFill>
              </a:rPr>
              <a:t>Provides final review of statistical data.  </a:t>
            </a:r>
            <a:r>
              <a:rPr lang="en-GB" sz="1400" dirty="0" smtClean="0">
                <a:solidFill>
                  <a:schemeClr val="tx1">
                    <a:lumMod val="85000"/>
                    <a:lumOff val="15000"/>
                  </a:schemeClr>
                </a:solidFill>
              </a:rPr>
              <a:t>The PM </a:t>
            </a:r>
            <a:r>
              <a:rPr lang="en-GB" sz="1400" dirty="0">
                <a:solidFill>
                  <a:schemeClr val="tx1">
                    <a:lumMod val="85000"/>
                    <a:lumOff val="15000"/>
                  </a:schemeClr>
                </a:solidFill>
              </a:rPr>
              <a:t>PRA </a:t>
            </a:r>
            <a:r>
              <a:rPr lang="en-GB" sz="1400" dirty="0" smtClean="0">
                <a:solidFill>
                  <a:schemeClr val="tx1">
                    <a:lumMod val="85000"/>
                    <a:lumOff val="15000"/>
                  </a:schemeClr>
                </a:solidFill>
              </a:rPr>
              <a:t>may request additional support or explanation from reviewing officials and </a:t>
            </a:r>
            <a:r>
              <a:rPr lang="en-GB" sz="1400" u="sng" dirty="0" smtClean="0">
                <a:solidFill>
                  <a:schemeClr val="tx1">
                    <a:lumMod val="85000"/>
                    <a:lumOff val="15000"/>
                  </a:schemeClr>
                </a:solidFill>
              </a:rPr>
              <a:t>can</a:t>
            </a:r>
            <a:r>
              <a:rPr lang="en-GB" sz="1400" dirty="0" smtClean="0">
                <a:solidFill>
                  <a:schemeClr val="tx1">
                    <a:lumMod val="85000"/>
                    <a:lumOff val="15000"/>
                  </a:schemeClr>
                </a:solidFill>
              </a:rPr>
              <a:t> </a:t>
            </a:r>
            <a:r>
              <a:rPr lang="en-GB" sz="1400" dirty="0">
                <a:solidFill>
                  <a:schemeClr val="tx1">
                    <a:lumMod val="85000"/>
                    <a:lumOff val="15000"/>
                  </a:schemeClr>
                </a:solidFill>
              </a:rPr>
              <a:t>change an individual’s evaluation of </a:t>
            </a:r>
            <a:r>
              <a:rPr lang="en-GB" sz="1400" dirty="0" smtClean="0">
                <a:solidFill>
                  <a:schemeClr val="tx1">
                    <a:lumMod val="85000"/>
                    <a:lumOff val="15000"/>
                  </a:schemeClr>
                </a:solidFill>
              </a:rPr>
              <a:t>record if necessary.</a:t>
            </a:r>
            <a:endParaRPr lang="en-GB" sz="1400" dirty="0">
              <a:solidFill>
                <a:schemeClr val="tx1">
                  <a:lumMod val="85000"/>
                  <a:lumOff val="15000"/>
                </a:schemeClr>
              </a:solidFill>
            </a:endParaRPr>
          </a:p>
          <a:p>
            <a:pPr marL="460375" indent="-228600" algn="l">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r>
              <a:rPr lang="en-US" sz="1400" dirty="0">
                <a:solidFill>
                  <a:schemeClr val="tx1">
                    <a:lumMod val="85000"/>
                    <a:lumOff val="15000"/>
                  </a:schemeClr>
                </a:solidFill>
              </a:rPr>
              <a:t>Resolves employee requests for reconsideration of evaluation of record in accordance with </a:t>
            </a:r>
            <a:r>
              <a:rPr lang="en-US" sz="1400" i="1" dirty="0">
                <a:solidFill>
                  <a:schemeClr val="tx1">
                    <a:lumMod val="85000"/>
                    <a:lumOff val="15000"/>
                  </a:schemeClr>
                </a:solidFill>
              </a:rPr>
              <a:t>Administrative Reconsideration Guidance. </a:t>
            </a:r>
            <a:endParaRPr lang="en-US" sz="1400" dirty="0">
              <a:solidFill>
                <a:schemeClr val="tx1">
                  <a:lumMod val="85000"/>
                  <a:lumOff val="15000"/>
                </a:schemeClr>
              </a:solidFill>
            </a:endParaRPr>
          </a:p>
          <a:p>
            <a:pPr marL="460375" indent="-228600" algn="l">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r>
              <a:rPr lang="en-US" sz="1400" dirty="0">
                <a:solidFill>
                  <a:schemeClr val="tx1">
                    <a:lumMod val="85000"/>
                    <a:lumOff val="15000"/>
                  </a:schemeClr>
                </a:solidFill>
              </a:rPr>
              <a:t>Determines the modal rating to be used for specially-situated </a:t>
            </a:r>
            <a:r>
              <a:rPr lang="en-US" sz="1400" dirty="0" smtClean="0">
                <a:solidFill>
                  <a:schemeClr val="tx1">
                    <a:lumMod val="85000"/>
                    <a:lumOff val="15000"/>
                  </a:schemeClr>
                </a:solidFill>
              </a:rPr>
              <a:t>employees when a presumptive rating  </a:t>
            </a:r>
            <a:r>
              <a:rPr lang="en-US" sz="1400" dirty="0" smtClean="0">
                <a:solidFill>
                  <a:srgbClr val="FF0000"/>
                </a:solidFill>
              </a:rPr>
              <a:t>(the last DCIPS rating of record) </a:t>
            </a:r>
            <a:r>
              <a:rPr lang="en-US" sz="1400" dirty="0" smtClean="0">
                <a:solidFill>
                  <a:schemeClr val="tx1">
                    <a:lumMod val="85000"/>
                    <a:lumOff val="15000"/>
                  </a:schemeClr>
                </a:solidFill>
              </a:rPr>
              <a:t>for the employee cannot be used.</a:t>
            </a:r>
            <a:endParaRPr lang="en-US" sz="1400" dirty="0">
              <a:solidFill>
                <a:schemeClr val="tx1">
                  <a:lumMod val="85000"/>
                  <a:lumOff val="15000"/>
                </a:schemeClr>
              </a:solidFill>
            </a:endParaRPr>
          </a:p>
          <a:p>
            <a:pPr marL="917575" lvl="1" indent="-228600" algn="l">
              <a:spcBef>
                <a:spcPts val="300"/>
              </a:spcBef>
              <a:spcAft>
                <a:spcPts val="300"/>
              </a:spcAft>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endParaRPr lang="en-US" sz="1400" dirty="0">
              <a:solidFill>
                <a:schemeClr val="tx1">
                  <a:lumMod val="85000"/>
                  <a:lumOff val="15000"/>
                </a:schemeClr>
              </a:solidFill>
            </a:endParaRPr>
          </a:p>
          <a:p>
            <a:pPr marL="284163" indent="-284163">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endParaRPr lang="en-US" sz="1400" dirty="0">
              <a:solidFill>
                <a:srgbClr val="081D54"/>
              </a:solidFill>
            </a:endParaRPr>
          </a:p>
          <a:p>
            <a:pPr marL="284163" indent="-284163">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endParaRPr lang="en-GB" sz="1400" dirty="0">
              <a:solidFill>
                <a:srgbClr val="081D54"/>
              </a:solidFill>
            </a:endParaRPr>
          </a:p>
          <a:p>
            <a:pPr marL="284163" indent="-284163">
              <a:spcBef>
                <a:spcPts val="300"/>
              </a:spcBef>
              <a:spcAft>
                <a:spcPts val="300"/>
              </a:spcAft>
              <a:buFont typeface="Wingdings" pitchFamily="2" charset="2"/>
              <a:buChar char=""/>
              <a:tabLst>
                <a:tab pos="231775" algn="l"/>
                <a:tab pos="1146175" algn="l"/>
                <a:tab pos="2060575" algn="l"/>
                <a:tab pos="2974975" algn="l"/>
                <a:tab pos="3889375" algn="l"/>
                <a:tab pos="4803775" algn="l"/>
                <a:tab pos="5718175" algn="l"/>
                <a:tab pos="6632575" algn="l"/>
                <a:tab pos="7546975" algn="l"/>
                <a:tab pos="8461375" algn="l"/>
                <a:tab pos="9375775" algn="l"/>
                <a:tab pos="10290175" algn="l"/>
              </a:tabLst>
              <a:defRPr/>
            </a:pPr>
            <a:endParaRPr lang="en-US" sz="1400" dirty="0"/>
          </a:p>
          <a:p>
            <a:pPr>
              <a:lnSpc>
                <a:spcPct val="80000"/>
              </a:lnSpc>
              <a:spcBef>
                <a:spcPts val="300"/>
              </a:spcBef>
              <a:spcAft>
                <a:spcPts val="300"/>
              </a:spcAft>
              <a:defRPr/>
            </a:pPr>
            <a:endParaRPr lang="en-US" sz="1400" b="1" i="1" dirty="0">
              <a:solidFill>
                <a:schemeClr val="bg1"/>
              </a:solidFill>
            </a:endParaRPr>
          </a:p>
          <a:p>
            <a:pPr>
              <a:lnSpc>
                <a:spcPct val="80000"/>
              </a:lnSpc>
              <a:spcBef>
                <a:spcPts val="300"/>
              </a:spcBef>
              <a:spcAft>
                <a:spcPts val="300"/>
              </a:spcAft>
              <a:defRPr/>
            </a:pPr>
            <a:endParaRPr lang="en-US" sz="1400" dirty="0"/>
          </a:p>
          <a:p>
            <a:pPr>
              <a:spcBef>
                <a:spcPts val="300"/>
              </a:spcBef>
              <a:spcAft>
                <a:spcPts val="300"/>
              </a:spcAft>
              <a:buFont typeface="Wingdings" pitchFamily="2" charset="2"/>
              <a:buNone/>
              <a:defRPr/>
            </a:pPr>
            <a:endParaRPr lang="en-US" sz="1400" dirty="0"/>
          </a:p>
          <a:p>
            <a:pPr>
              <a:spcBef>
                <a:spcPts val="300"/>
              </a:spcBef>
              <a:spcAft>
                <a:spcPts val="300"/>
              </a:spcAft>
              <a:defRPr/>
            </a:pPr>
            <a:endParaRPr lang="en-US" sz="1400" b="1" dirty="0">
              <a:solidFill>
                <a:srgbClr val="990000"/>
              </a:solidFill>
              <a:latin typeface="Arial" charset="0"/>
            </a:endParaRPr>
          </a:p>
        </p:txBody>
      </p:sp>
      <p:pic>
        <p:nvPicPr>
          <p:cNvPr id="24" name="Picture 1" descr="DCIPS_blue_logo"/>
          <p:cNvPicPr>
            <a:picLocks noChangeAspect="1" noChangeArrowheads="1"/>
          </p:cNvPicPr>
          <p:nvPr/>
        </p:nvPicPr>
        <p:blipFill>
          <a:blip r:embed="rId3" cstate="print"/>
          <a:srcRect/>
          <a:stretch>
            <a:fillRect/>
          </a:stretch>
        </p:blipFill>
        <p:spPr bwMode="auto">
          <a:xfrm>
            <a:off x="7222803" y="269875"/>
            <a:ext cx="1857698" cy="987425"/>
          </a:xfrm>
          <a:prstGeom prst="rect">
            <a:avLst/>
          </a:prstGeom>
          <a:noFill/>
          <a:ln w="9525">
            <a:noFill/>
            <a:miter lim="800000"/>
            <a:headEnd/>
            <a:tailEnd/>
          </a:ln>
        </p:spPr>
      </p:pic>
      <p:grpSp>
        <p:nvGrpSpPr>
          <p:cNvPr id="25" name="Group 23"/>
          <p:cNvGrpSpPr>
            <a:grpSpLocks/>
          </p:cNvGrpSpPr>
          <p:nvPr/>
        </p:nvGrpSpPr>
        <p:grpSpPr bwMode="auto">
          <a:xfrm>
            <a:off x="431800" y="1790700"/>
            <a:ext cx="8331200" cy="1801813"/>
            <a:chOff x="355600" y="2857500"/>
            <a:chExt cx="8331200" cy="1801813"/>
          </a:xfrm>
        </p:grpSpPr>
        <p:grpSp>
          <p:nvGrpSpPr>
            <p:cNvPr id="26" name="Group 19"/>
            <p:cNvGrpSpPr>
              <a:grpSpLocks/>
            </p:cNvGrpSpPr>
            <p:nvPr/>
          </p:nvGrpSpPr>
          <p:grpSpPr bwMode="auto">
            <a:xfrm>
              <a:off x="355600" y="2857500"/>
              <a:ext cx="8318501" cy="1371600"/>
              <a:chOff x="355600" y="2857500"/>
              <a:chExt cx="8318501" cy="1371600"/>
            </a:xfrm>
          </p:grpSpPr>
          <p:sp>
            <p:nvSpPr>
              <p:cNvPr id="30" name="Oval 7"/>
              <p:cNvSpPr>
                <a:spLocks noChangeArrowheads="1"/>
              </p:cNvSpPr>
              <p:nvPr/>
            </p:nvSpPr>
            <p:spPr bwMode="auto">
              <a:xfrm>
                <a:off x="355600" y="3251200"/>
                <a:ext cx="1143000" cy="977900"/>
              </a:xfrm>
              <a:prstGeom prst="ellipse">
                <a:avLst/>
              </a:prstGeom>
              <a:solidFill>
                <a:schemeClr val="bg1">
                  <a:lumMod val="75000"/>
                </a:schemeClr>
              </a:solidFill>
              <a:ln w="9525">
                <a:solidFill>
                  <a:schemeClr val="tx1"/>
                </a:solidFill>
                <a:round/>
                <a:headEnd/>
                <a:tailEnd/>
              </a:ln>
            </p:spPr>
            <p:txBody>
              <a:bodyPr wrap="none" anchor="ctr"/>
              <a:lstStyle/>
              <a:p>
                <a:pPr>
                  <a:defRPr/>
                </a:pPr>
                <a:r>
                  <a:rPr lang="en-US" sz="1000" b="1" dirty="0"/>
                  <a:t>Employee</a:t>
                </a:r>
              </a:p>
              <a:p>
                <a:pPr>
                  <a:defRPr/>
                </a:pPr>
                <a:r>
                  <a:rPr lang="en-US" sz="1000" dirty="0"/>
                  <a:t> Self-Report </a:t>
                </a:r>
                <a:r>
                  <a:rPr lang="en-US" sz="1000" dirty="0" smtClean="0"/>
                  <a:t> of </a:t>
                </a:r>
              </a:p>
              <a:p>
                <a:pPr>
                  <a:defRPr/>
                </a:pPr>
                <a:r>
                  <a:rPr lang="en-US" sz="1000" dirty="0" smtClean="0"/>
                  <a:t>Accomplishments</a:t>
                </a:r>
                <a:endParaRPr lang="en-US" sz="1000" dirty="0"/>
              </a:p>
            </p:txBody>
          </p:sp>
          <p:sp>
            <p:nvSpPr>
              <p:cNvPr id="31" name="AutoShape 5"/>
              <p:cNvSpPr>
                <a:spLocks noChangeArrowheads="1"/>
              </p:cNvSpPr>
              <p:nvPr/>
            </p:nvSpPr>
            <p:spPr bwMode="auto">
              <a:xfrm>
                <a:off x="1600200" y="3670300"/>
                <a:ext cx="304800" cy="228600"/>
              </a:xfrm>
              <a:prstGeom prst="rightArrow">
                <a:avLst>
                  <a:gd name="adj1" fmla="val 50000"/>
                  <a:gd name="adj2" fmla="val 33333"/>
                </a:avLst>
              </a:prstGeom>
              <a:solidFill>
                <a:srgbClr val="33CC33"/>
              </a:solidFill>
              <a:ln w="9525">
                <a:solidFill>
                  <a:schemeClr val="tx1"/>
                </a:solidFill>
                <a:miter lim="800000"/>
                <a:headEnd/>
                <a:tailEnd/>
              </a:ln>
            </p:spPr>
            <p:txBody>
              <a:bodyPr wrap="none" anchor="ctr"/>
              <a:lstStyle/>
              <a:p>
                <a:endParaRPr lang="en-US" sz="1600" dirty="0">
                  <a:solidFill>
                    <a:srgbClr val="00CC00"/>
                  </a:solidFill>
                </a:endParaRPr>
              </a:p>
            </p:txBody>
          </p:sp>
          <p:sp>
            <p:nvSpPr>
              <p:cNvPr id="32" name="AutoShape 6"/>
              <p:cNvSpPr>
                <a:spLocks noChangeArrowheads="1"/>
              </p:cNvSpPr>
              <p:nvPr/>
            </p:nvSpPr>
            <p:spPr bwMode="auto">
              <a:xfrm>
                <a:off x="3251200" y="3670300"/>
                <a:ext cx="304800" cy="228600"/>
              </a:xfrm>
              <a:prstGeom prst="rightArrow">
                <a:avLst>
                  <a:gd name="adj1" fmla="val 50000"/>
                  <a:gd name="adj2" fmla="val 33333"/>
                </a:avLst>
              </a:prstGeom>
              <a:solidFill>
                <a:srgbClr val="33CC33"/>
              </a:solidFill>
              <a:ln w="9525">
                <a:solidFill>
                  <a:schemeClr val="tx1"/>
                </a:solidFill>
                <a:miter lim="800000"/>
                <a:headEnd/>
                <a:tailEnd/>
              </a:ln>
            </p:spPr>
            <p:txBody>
              <a:bodyPr wrap="none" anchor="ctr"/>
              <a:lstStyle/>
              <a:p>
                <a:endParaRPr lang="en-US" sz="1600" dirty="0"/>
              </a:p>
            </p:txBody>
          </p:sp>
          <p:sp>
            <p:nvSpPr>
              <p:cNvPr id="33" name="Oval 8"/>
              <p:cNvSpPr>
                <a:spLocks noChangeArrowheads="1"/>
              </p:cNvSpPr>
              <p:nvPr/>
            </p:nvSpPr>
            <p:spPr bwMode="auto">
              <a:xfrm>
                <a:off x="2006600" y="3276600"/>
                <a:ext cx="1155700" cy="927100"/>
              </a:xfrm>
              <a:prstGeom prst="ellipse">
                <a:avLst/>
              </a:prstGeom>
              <a:solidFill>
                <a:schemeClr val="bg1">
                  <a:lumMod val="75000"/>
                </a:schemeClr>
              </a:solidFill>
              <a:ln w="9525">
                <a:solidFill>
                  <a:schemeClr val="tx1"/>
                </a:solidFill>
                <a:round/>
                <a:headEnd/>
                <a:tailEnd/>
              </a:ln>
            </p:spPr>
            <p:txBody>
              <a:bodyPr wrap="none" anchor="ctr"/>
              <a:lstStyle/>
              <a:p>
                <a:pPr>
                  <a:defRPr/>
                </a:pPr>
                <a:r>
                  <a:rPr lang="en-US" sz="1000" b="1" dirty="0"/>
                  <a:t>Rating </a:t>
                </a:r>
              </a:p>
              <a:p>
                <a:pPr>
                  <a:defRPr/>
                </a:pPr>
                <a:r>
                  <a:rPr lang="en-US" sz="1000" b="1" dirty="0"/>
                  <a:t>Official </a:t>
                </a:r>
                <a:endParaRPr lang="en-US" sz="1000" b="1" dirty="0" smtClean="0"/>
              </a:p>
              <a:p>
                <a:pPr>
                  <a:defRPr/>
                </a:pPr>
                <a:r>
                  <a:rPr lang="en-US" sz="1000" dirty="0" smtClean="0"/>
                  <a:t>Evaluation </a:t>
                </a:r>
              </a:p>
              <a:p>
                <a:pPr>
                  <a:defRPr/>
                </a:pPr>
                <a:r>
                  <a:rPr lang="en-US" sz="1000" dirty="0" smtClean="0"/>
                  <a:t>of</a:t>
                </a:r>
              </a:p>
              <a:p>
                <a:pPr>
                  <a:defRPr/>
                </a:pPr>
                <a:r>
                  <a:rPr lang="en-US" sz="1000" dirty="0" smtClean="0"/>
                  <a:t>Performance</a:t>
                </a:r>
                <a:endParaRPr lang="en-US" sz="1000" dirty="0"/>
              </a:p>
            </p:txBody>
          </p:sp>
          <p:sp>
            <p:nvSpPr>
              <p:cNvPr id="34" name="Oval 9"/>
              <p:cNvSpPr>
                <a:spLocks noChangeArrowheads="1"/>
              </p:cNvSpPr>
              <p:nvPr/>
            </p:nvSpPr>
            <p:spPr bwMode="auto">
              <a:xfrm>
                <a:off x="3632200" y="3276600"/>
                <a:ext cx="1079500" cy="927100"/>
              </a:xfrm>
              <a:prstGeom prst="ellipse">
                <a:avLst/>
              </a:prstGeom>
              <a:solidFill>
                <a:schemeClr val="bg1">
                  <a:lumMod val="75000"/>
                </a:schemeClr>
              </a:solidFill>
              <a:ln w="9525">
                <a:solidFill>
                  <a:schemeClr val="tx1"/>
                </a:solidFill>
                <a:round/>
                <a:headEnd/>
                <a:tailEnd/>
              </a:ln>
            </p:spPr>
            <p:txBody>
              <a:bodyPr wrap="none" anchor="ctr"/>
              <a:lstStyle/>
              <a:p>
                <a:pPr>
                  <a:defRPr/>
                </a:pPr>
                <a:r>
                  <a:rPr lang="en-US" sz="1000" b="1" dirty="0"/>
                  <a:t>Reviewing </a:t>
                </a:r>
              </a:p>
              <a:p>
                <a:pPr>
                  <a:defRPr/>
                </a:pPr>
                <a:r>
                  <a:rPr lang="en-US" sz="1000" b="1" dirty="0"/>
                  <a:t>Official</a:t>
                </a:r>
              </a:p>
              <a:p>
                <a:pPr>
                  <a:defRPr/>
                </a:pPr>
                <a:r>
                  <a:rPr lang="en-US" sz="1000" dirty="0"/>
                  <a:t>Review</a:t>
                </a:r>
              </a:p>
            </p:txBody>
          </p:sp>
          <p:sp>
            <p:nvSpPr>
              <p:cNvPr id="35" name="Oval 13"/>
              <p:cNvSpPr>
                <a:spLocks noChangeArrowheads="1"/>
              </p:cNvSpPr>
              <p:nvPr/>
            </p:nvSpPr>
            <p:spPr bwMode="auto">
              <a:xfrm>
                <a:off x="5257800" y="3302000"/>
                <a:ext cx="1066800" cy="901700"/>
              </a:xfrm>
              <a:prstGeom prst="ellipse">
                <a:avLst/>
              </a:prstGeom>
              <a:solidFill>
                <a:schemeClr val="folHlink"/>
              </a:solidFill>
              <a:ln w="9525">
                <a:solidFill>
                  <a:schemeClr val="tx1"/>
                </a:solidFill>
                <a:round/>
                <a:headEnd/>
                <a:tailEnd/>
              </a:ln>
            </p:spPr>
            <p:txBody>
              <a:bodyPr wrap="none" anchor="ctr"/>
              <a:lstStyle/>
              <a:p>
                <a:endParaRPr lang="en-US" sz="1000" dirty="0"/>
              </a:p>
              <a:p>
                <a:r>
                  <a:rPr lang="en-US" sz="1000" b="1" dirty="0" smtClean="0"/>
                  <a:t>PM PRA </a:t>
                </a:r>
              </a:p>
              <a:p>
                <a:r>
                  <a:rPr lang="en-US" sz="1000" dirty="0" smtClean="0"/>
                  <a:t>Final Review</a:t>
                </a:r>
                <a:endParaRPr lang="en-US" sz="1000" dirty="0"/>
              </a:p>
              <a:p>
                <a:endParaRPr lang="en-US" sz="1000" dirty="0"/>
              </a:p>
            </p:txBody>
          </p:sp>
          <p:sp>
            <p:nvSpPr>
              <p:cNvPr id="36" name="AutoShape 14"/>
              <p:cNvSpPr>
                <a:spLocks noChangeArrowheads="1"/>
              </p:cNvSpPr>
              <p:nvPr/>
            </p:nvSpPr>
            <p:spPr bwMode="auto">
              <a:xfrm>
                <a:off x="4826000" y="3632200"/>
                <a:ext cx="330200" cy="266700"/>
              </a:xfrm>
              <a:prstGeom prst="rightArrow">
                <a:avLst>
                  <a:gd name="adj1" fmla="val 50000"/>
                  <a:gd name="adj2" fmla="val 33333"/>
                </a:avLst>
              </a:prstGeom>
              <a:solidFill>
                <a:srgbClr val="33CC33"/>
              </a:solidFill>
              <a:ln w="9525">
                <a:solidFill>
                  <a:schemeClr val="tx1"/>
                </a:solidFill>
                <a:miter lim="800000"/>
                <a:headEnd/>
                <a:tailEnd/>
              </a:ln>
            </p:spPr>
            <p:txBody>
              <a:bodyPr wrap="none" anchor="ctr"/>
              <a:lstStyle/>
              <a:p>
                <a:endParaRPr lang="en-US" sz="1600" dirty="0"/>
              </a:p>
            </p:txBody>
          </p:sp>
          <p:sp>
            <p:nvSpPr>
              <p:cNvPr id="37" name="AutoShape 16"/>
              <p:cNvSpPr>
                <a:spLocks noChangeArrowheads="1"/>
              </p:cNvSpPr>
              <p:nvPr/>
            </p:nvSpPr>
            <p:spPr bwMode="auto">
              <a:xfrm>
                <a:off x="6438900" y="3683000"/>
                <a:ext cx="342900" cy="304800"/>
              </a:xfrm>
              <a:prstGeom prst="rightArrow">
                <a:avLst>
                  <a:gd name="adj1" fmla="val 50000"/>
                  <a:gd name="adj2" fmla="val 33333"/>
                </a:avLst>
              </a:prstGeom>
              <a:solidFill>
                <a:srgbClr val="33CC33"/>
              </a:solidFill>
              <a:ln w="9525">
                <a:solidFill>
                  <a:schemeClr val="tx1"/>
                </a:solidFill>
                <a:miter lim="800000"/>
                <a:headEnd/>
                <a:tailEnd/>
              </a:ln>
            </p:spPr>
            <p:txBody>
              <a:bodyPr wrap="none" anchor="ctr"/>
              <a:lstStyle/>
              <a:p>
                <a:endParaRPr lang="en-US" sz="1600" dirty="0"/>
              </a:p>
            </p:txBody>
          </p:sp>
          <p:sp>
            <p:nvSpPr>
              <p:cNvPr id="38" name="AutoShape 19"/>
              <p:cNvSpPr>
                <a:spLocks noChangeArrowheads="1"/>
              </p:cNvSpPr>
              <p:nvPr/>
            </p:nvSpPr>
            <p:spPr bwMode="auto">
              <a:xfrm>
                <a:off x="6455229" y="2908300"/>
                <a:ext cx="2218872" cy="800100"/>
              </a:xfrm>
              <a:prstGeom prst="rightArrow">
                <a:avLst>
                  <a:gd name="adj1" fmla="val 50000"/>
                  <a:gd name="adj2" fmla="val 51793"/>
                </a:avLst>
              </a:prstGeom>
              <a:solidFill>
                <a:srgbClr val="33CC33"/>
              </a:solidFill>
              <a:ln w="9525">
                <a:solidFill>
                  <a:schemeClr val="tx1"/>
                </a:solidFill>
                <a:miter lim="800000"/>
                <a:headEnd/>
                <a:tailEnd/>
              </a:ln>
            </p:spPr>
            <p:txBody>
              <a:bodyPr wrap="none" anchor="ctr"/>
              <a:lstStyle/>
              <a:p>
                <a:r>
                  <a:rPr lang="en-US" sz="1000" dirty="0"/>
                  <a:t>   Propose Final Rating to Employee</a:t>
                </a:r>
              </a:p>
            </p:txBody>
          </p:sp>
          <p:sp>
            <p:nvSpPr>
              <p:cNvPr id="39" name="TextBox 38"/>
              <p:cNvSpPr txBox="1"/>
              <p:nvPr/>
            </p:nvSpPr>
            <p:spPr>
              <a:xfrm>
                <a:off x="381000" y="2857500"/>
                <a:ext cx="1066800" cy="415498"/>
              </a:xfrm>
              <a:prstGeom prst="rect">
                <a:avLst/>
              </a:prstGeom>
              <a:noFill/>
            </p:spPr>
            <p:txBody>
              <a:bodyPr>
                <a:spAutoFit/>
              </a:bodyPr>
              <a:lstStyle/>
              <a:p>
                <a:pPr>
                  <a:defRPr/>
                </a:pPr>
                <a:r>
                  <a:rPr lang="en-US" sz="1050" dirty="0" smtClean="0">
                    <a:solidFill>
                      <a:srgbClr val="FF0000"/>
                    </a:solidFill>
                  </a:rPr>
                  <a:t>NLT</a:t>
                </a:r>
              </a:p>
              <a:p>
                <a:pPr>
                  <a:defRPr/>
                </a:pPr>
                <a:r>
                  <a:rPr lang="en-US" sz="1050" dirty="0" smtClean="0">
                    <a:solidFill>
                      <a:srgbClr val="FF0000"/>
                    </a:solidFill>
                  </a:rPr>
                  <a:t>15 </a:t>
                </a:r>
                <a:r>
                  <a:rPr lang="en-US" sz="1050" dirty="0">
                    <a:solidFill>
                      <a:srgbClr val="FF0000"/>
                    </a:solidFill>
                  </a:rPr>
                  <a:t>October</a:t>
                </a:r>
              </a:p>
            </p:txBody>
          </p:sp>
          <p:sp>
            <p:nvSpPr>
              <p:cNvPr id="40" name="TextBox 39"/>
              <p:cNvSpPr txBox="1"/>
              <p:nvPr/>
            </p:nvSpPr>
            <p:spPr>
              <a:xfrm>
                <a:off x="2057400" y="2857500"/>
                <a:ext cx="1066800" cy="415498"/>
              </a:xfrm>
              <a:prstGeom prst="rect">
                <a:avLst/>
              </a:prstGeom>
              <a:noFill/>
            </p:spPr>
            <p:txBody>
              <a:bodyPr>
                <a:spAutoFit/>
              </a:bodyPr>
              <a:lstStyle/>
              <a:p>
                <a:pPr>
                  <a:defRPr/>
                </a:pPr>
                <a:r>
                  <a:rPr lang="en-US" sz="1050" dirty="0" smtClean="0">
                    <a:solidFill>
                      <a:srgbClr val="FF0000"/>
                    </a:solidFill>
                  </a:rPr>
                  <a:t>NLT </a:t>
                </a:r>
              </a:p>
              <a:p>
                <a:pPr>
                  <a:defRPr/>
                </a:pPr>
                <a:r>
                  <a:rPr lang="en-US" sz="1050" dirty="0" smtClean="0">
                    <a:solidFill>
                      <a:srgbClr val="FF0000"/>
                    </a:solidFill>
                  </a:rPr>
                  <a:t>30 </a:t>
                </a:r>
                <a:r>
                  <a:rPr lang="en-US" sz="1050" dirty="0">
                    <a:solidFill>
                      <a:srgbClr val="FF0000"/>
                    </a:solidFill>
                  </a:rPr>
                  <a:t>October</a:t>
                </a:r>
              </a:p>
            </p:txBody>
          </p:sp>
          <p:sp>
            <p:nvSpPr>
              <p:cNvPr id="41" name="TextBox 40"/>
              <p:cNvSpPr txBox="1"/>
              <p:nvPr/>
            </p:nvSpPr>
            <p:spPr>
              <a:xfrm>
                <a:off x="3657600" y="2857500"/>
                <a:ext cx="1066800" cy="415498"/>
              </a:xfrm>
              <a:prstGeom prst="rect">
                <a:avLst/>
              </a:prstGeom>
              <a:noFill/>
            </p:spPr>
            <p:txBody>
              <a:bodyPr>
                <a:spAutoFit/>
              </a:bodyPr>
              <a:lstStyle/>
              <a:p>
                <a:pPr>
                  <a:defRPr/>
                </a:pPr>
                <a:r>
                  <a:rPr lang="en-US" sz="1050" dirty="0" smtClean="0">
                    <a:solidFill>
                      <a:srgbClr val="FF0000"/>
                    </a:solidFill>
                  </a:rPr>
                  <a:t>NLT </a:t>
                </a:r>
              </a:p>
              <a:p>
                <a:pPr>
                  <a:defRPr/>
                </a:pPr>
                <a:r>
                  <a:rPr lang="en-US" sz="1050" dirty="0" smtClean="0">
                    <a:solidFill>
                      <a:srgbClr val="FF0000"/>
                    </a:solidFill>
                  </a:rPr>
                  <a:t>15 </a:t>
                </a:r>
                <a:r>
                  <a:rPr lang="en-US" sz="1050" dirty="0">
                    <a:solidFill>
                      <a:srgbClr val="FF0000"/>
                    </a:solidFill>
                  </a:rPr>
                  <a:t>November</a:t>
                </a:r>
              </a:p>
            </p:txBody>
          </p:sp>
        </p:grpSp>
        <p:sp>
          <p:nvSpPr>
            <p:cNvPr id="27" name="AutoShape 29"/>
            <p:cNvSpPr>
              <a:spLocks noChangeArrowheads="1"/>
            </p:cNvSpPr>
            <p:nvPr/>
          </p:nvSpPr>
          <p:spPr bwMode="auto">
            <a:xfrm>
              <a:off x="6431478" y="3898900"/>
              <a:ext cx="2255322" cy="760413"/>
            </a:xfrm>
            <a:prstGeom prst="rightArrow">
              <a:avLst>
                <a:gd name="adj1" fmla="val 50000"/>
                <a:gd name="adj2" fmla="val 55789"/>
              </a:avLst>
            </a:prstGeom>
            <a:solidFill>
              <a:srgbClr val="33CC33"/>
            </a:solidFill>
            <a:ln w="9525">
              <a:solidFill>
                <a:schemeClr val="tx1"/>
              </a:solidFill>
              <a:miter lim="800000"/>
              <a:headEnd/>
              <a:tailEnd/>
            </a:ln>
          </p:spPr>
          <p:txBody>
            <a:bodyPr wrap="none" anchor="ctr"/>
            <a:lstStyle/>
            <a:p>
              <a:endParaRPr lang="en-US" sz="1000" dirty="0"/>
            </a:p>
            <a:p>
              <a:r>
                <a:rPr lang="en-US" sz="1000" dirty="0"/>
                <a:t>Final Rating available to</a:t>
              </a:r>
            </a:p>
            <a:p>
              <a:r>
                <a:rPr lang="en-US" sz="1000" dirty="0" smtClean="0"/>
                <a:t>Pay Pool </a:t>
              </a:r>
              <a:r>
                <a:rPr lang="en-US" sz="1000" dirty="0"/>
                <a:t>Manager</a:t>
              </a:r>
            </a:p>
            <a:p>
              <a:endParaRPr lang="en-US" sz="1000" dirty="0"/>
            </a:p>
          </p:txBody>
        </p:sp>
        <p:sp>
          <p:nvSpPr>
            <p:cNvPr id="28" name="TextBox 27"/>
            <p:cNvSpPr txBox="1"/>
            <p:nvPr/>
          </p:nvSpPr>
          <p:spPr bwMode="auto">
            <a:xfrm>
              <a:off x="5219700" y="2857500"/>
              <a:ext cx="1066800" cy="415498"/>
            </a:xfrm>
            <a:prstGeom prst="rect">
              <a:avLst/>
            </a:prstGeom>
            <a:noFill/>
          </p:spPr>
          <p:txBody>
            <a:bodyPr>
              <a:spAutoFit/>
            </a:bodyPr>
            <a:lstStyle/>
            <a:p>
              <a:pPr>
                <a:defRPr/>
              </a:pPr>
              <a:r>
                <a:rPr lang="en-US" sz="1050" dirty="0" smtClean="0">
                  <a:solidFill>
                    <a:srgbClr val="FF0000"/>
                  </a:solidFill>
                </a:rPr>
                <a:t>NLT </a:t>
              </a:r>
            </a:p>
            <a:p>
              <a:pPr>
                <a:defRPr/>
              </a:pPr>
              <a:r>
                <a:rPr lang="en-US" sz="1050" dirty="0" smtClean="0">
                  <a:solidFill>
                    <a:srgbClr val="FF0000"/>
                  </a:solidFill>
                </a:rPr>
                <a:t>15 </a:t>
              </a:r>
              <a:r>
                <a:rPr lang="en-US" sz="1050" dirty="0">
                  <a:solidFill>
                    <a:srgbClr val="FF0000"/>
                  </a:solidFill>
                </a:rPr>
                <a:t>November</a:t>
              </a:r>
            </a:p>
          </p:txBody>
        </p:sp>
        <p:sp>
          <p:nvSpPr>
            <p:cNvPr id="29" name="TextBox 28"/>
            <p:cNvSpPr txBox="1"/>
            <p:nvPr/>
          </p:nvSpPr>
          <p:spPr bwMode="auto">
            <a:xfrm>
              <a:off x="6921500" y="3606800"/>
              <a:ext cx="1066800" cy="415498"/>
            </a:xfrm>
            <a:prstGeom prst="rect">
              <a:avLst/>
            </a:prstGeom>
            <a:noFill/>
          </p:spPr>
          <p:txBody>
            <a:bodyPr>
              <a:spAutoFit/>
            </a:bodyPr>
            <a:lstStyle/>
            <a:p>
              <a:pPr>
                <a:defRPr/>
              </a:pPr>
              <a:r>
                <a:rPr lang="en-US" sz="1050" dirty="0" smtClean="0">
                  <a:solidFill>
                    <a:srgbClr val="FF0000"/>
                  </a:solidFill>
                </a:rPr>
                <a:t>NLT </a:t>
              </a:r>
            </a:p>
            <a:p>
              <a:pPr>
                <a:defRPr/>
              </a:pPr>
              <a:r>
                <a:rPr lang="en-US" sz="1050" dirty="0" smtClean="0">
                  <a:solidFill>
                    <a:srgbClr val="FF0000"/>
                  </a:solidFill>
                </a:rPr>
                <a:t>25 </a:t>
              </a:r>
              <a:r>
                <a:rPr lang="en-US" sz="1050" dirty="0">
                  <a:solidFill>
                    <a:srgbClr val="FF0000"/>
                  </a:solidFill>
                </a:rPr>
                <a:t>November</a:t>
              </a: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22"/>
          <p:cNvSpPr txBox="1">
            <a:spLocks noChangeArrowheads="1"/>
          </p:cNvSpPr>
          <p:nvPr/>
        </p:nvSpPr>
        <p:spPr bwMode="auto">
          <a:xfrm>
            <a:off x="2006600" y="1492250"/>
            <a:ext cx="4876800" cy="369888"/>
          </a:xfrm>
          <a:prstGeom prst="rect">
            <a:avLst/>
          </a:prstGeom>
          <a:noFill/>
          <a:ln w="9525">
            <a:noFill/>
            <a:miter lim="800000"/>
            <a:headEnd/>
            <a:tailEnd/>
          </a:ln>
        </p:spPr>
        <p:txBody>
          <a:bodyPr>
            <a:spAutoFit/>
          </a:bodyPr>
          <a:lstStyle/>
          <a:p>
            <a:r>
              <a:rPr lang="en-US" b="1" dirty="0"/>
              <a:t>Final Review Process</a:t>
            </a:r>
            <a:endParaRPr lang="en-US" sz="1200" b="1" dirty="0">
              <a:solidFill>
                <a:schemeClr val="bg2"/>
              </a:solidFill>
            </a:endParaRPr>
          </a:p>
        </p:txBody>
      </p:sp>
      <p:sp>
        <p:nvSpPr>
          <p:cNvPr id="13316" name="Slide Number Placeholder 34"/>
          <p:cNvSpPr>
            <a:spLocks noGrp="1"/>
          </p:cNvSpPr>
          <p:nvPr>
            <p:ph type="sldNum" sz="quarter" idx="12"/>
          </p:nvPr>
        </p:nvSpPr>
        <p:spPr>
          <a:noFill/>
        </p:spPr>
        <p:txBody>
          <a:bodyPr/>
          <a:lstStyle/>
          <a:p>
            <a:fld id="{3843D982-6F19-4829-B0BE-10E54EEA9C76}" type="slidenum">
              <a:rPr lang="en-US" smtClean="0">
                <a:latin typeface="Arial" pitchFamily="34" charset="0"/>
              </a:rPr>
              <a:pPr/>
              <a:t>8</a:t>
            </a:fld>
            <a:endParaRPr lang="en-US" dirty="0" smtClean="0">
              <a:latin typeface="Arial" pitchFamily="34" charset="0"/>
            </a:endParaRPr>
          </a:p>
        </p:txBody>
      </p:sp>
      <p:sp>
        <p:nvSpPr>
          <p:cNvPr id="23" name="Rounded Rectangle 22"/>
          <p:cNvSpPr/>
          <p:nvPr/>
        </p:nvSpPr>
        <p:spPr bwMode="auto">
          <a:xfrm>
            <a:off x="685800" y="4152900"/>
            <a:ext cx="7769225" cy="2336800"/>
          </a:xfrm>
          <a:prstGeom prst="roundRect">
            <a:avLst/>
          </a:prstGeom>
          <a:solidFill>
            <a:srgbClr val="85F1C0"/>
          </a:solidFill>
          <a:ln w="28575" cap="flat" cmpd="sng" algn="ctr">
            <a:solidFill>
              <a:schemeClr val="tx1">
                <a:lumMod val="65000"/>
                <a:lumOff val="35000"/>
              </a:schemeClr>
            </a:solidFill>
            <a:prstDash val="solid"/>
            <a:round/>
            <a:headEnd type="none" w="med" len="med"/>
            <a:tailEnd type="none" w="med" len="med"/>
          </a:ln>
          <a:effectLst/>
        </p:spPr>
        <p:txBody>
          <a:bodyPr/>
          <a:lstStyle/>
          <a:p>
            <a:pPr>
              <a:defRPr/>
            </a:pPr>
            <a:r>
              <a:rPr lang="en-US" sz="1400" b="1" dirty="0">
                <a:solidFill>
                  <a:srgbClr val="990000"/>
                </a:solidFill>
                <a:latin typeface="Arial" charset="0"/>
              </a:rPr>
              <a:t>Reviewing Official </a:t>
            </a:r>
            <a:r>
              <a:rPr lang="en-US" sz="1400" b="1" dirty="0" smtClean="0">
                <a:solidFill>
                  <a:srgbClr val="990000"/>
                </a:solidFill>
                <a:latin typeface="Arial" charset="0"/>
              </a:rPr>
              <a:t>Activity</a:t>
            </a:r>
          </a:p>
          <a:p>
            <a:pPr>
              <a:buFont typeface="Wingdings" pitchFamily="2" charset="2"/>
              <a:buChar char="§"/>
              <a:defRPr/>
            </a:pPr>
            <a:endParaRPr lang="en-US" sz="1400" b="1" dirty="0">
              <a:solidFill>
                <a:srgbClr val="990000"/>
              </a:solidFill>
              <a:latin typeface="Arial" charset="0"/>
            </a:endParaRPr>
          </a:p>
          <a:p>
            <a:pPr marL="463550" indent="-231775" algn="l">
              <a:buFont typeface="Wingdings" pitchFamily="2" charset="2"/>
              <a:buChar char="§"/>
              <a:defRPr/>
            </a:pPr>
            <a:r>
              <a:rPr lang="en-US" sz="1400" dirty="0" smtClean="0">
                <a:latin typeface="Arial" charset="0"/>
              </a:rPr>
              <a:t>Any evaluation </a:t>
            </a:r>
            <a:r>
              <a:rPr lang="en-US" sz="1400" dirty="0">
                <a:latin typeface="Arial" charset="0"/>
              </a:rPr>
              <a:t>of record finalized before completion of the PM PRA review are invalid and must be submitted to the PM PRA for review in accordance with DCIPS policy</a:t>
            </a:r>
            <a:r>
              <a:rPr lang="en-US" sz="1400" dirty="0" smtClean="0">
                <a:latin typeface="Arial" charset="0"/>
              </a:rPr>
              <a:t>.</a:t>
            </a:r>
          </a:p>
          <a:p>
            <a:pPr marL="463550" indent="-231775" algn="l">
              <a:defRPr/>
            </a:pPr>
            <a:endParaRPr lang="en-US" sz="600" dirty="0">
              <a:latin typeface="Arial" charset="0"/>
            </a:endParaRPr>
          </a:p>
          <a:p>
            <a:pPr marL="463550" indent="-231775" algn="l">
              <a:buFont typeface="Wingdings" pitchFamily="2" charset="2"/>
              <a:buChar char="§"/>
              <a:defRPr/>
            </a:pPr>
            <a:r>
              <a:rPr lang="en-US" sz="1400" dirty="0" smtClean="0">
                <a:latin typeface="Arial" charset="0"/>
              </a:rPr>
              <a:t>After </a:t>
            </a:r>
            <a:r>
              <a:rPr lang="en-US" sz="1400" dirty="0">
                <a:latin typeface="Arial" charset="0"/>
              </a:rPr>
              <a:t>PM PRA has completed its statistical review, the </a:t>
            </a:r>
            <a:r>
              <a:rPr lang="en-US" sz="1400" u="sng" dirty="0" smtClean="0">
                <a:latin typeface="Arial" charset="0"/>
              </a:rPr>
              <a:t>reviewing official </a:t>
            </a:r>
            <a:r>
              <a:rPr lang="en-US" sz="1400" u="sng" dirty="0">
                <a:latin typeface="Arial" charset="0"/>
              </a:rPr>
              <a:t>approves </a:t>
            </a:r>
            <a:r>
              <a:rPr lang="en-US" sz="1400" dirty="0">
                <a:latin typeface="Arial" charset="0"/>
              </a:rPr>
              <a:t>the evaluations of record in the PAA Tool which facilitates the transfer of the data to begin the Performance-Based </a:t>
            </a:r>
            <a:r>
              <a:rPr lang="en-US" sz="1400" dirty="0" smtClean="0">
                <a:latin typeface="Arial" charset="0"/>
              </a:rPr>
              <a:t>Compensation process (aka Pay Pool) to recommend performance-based bonus and base-pay increase monetary award distribution.</a:t>
            </a:r>
          </a:p>
          <a:p>
            <a:pPr marL="463550" indent="-231775" algn="l">
              <a:defRPr/>
            </a:pPr>
            <a:endParaRPr lang="en-US" sz="600" dirty="0">
              <a:latin typeface="Arial" charset="0"/>
            </a:endParaRPr>
          </a:p>
          <a:p>
            <a:pPr marL="463550" indent="-231775" algn="l">
              <a:buFont typeface="Wingdings" pitchFamily="2" charset="2"/>
              <a:buChar char="§"/>
              <a:defRPr/>
            </a:pPr>
            <a:r>
              <a:rPr lang="en-US" sz="1400" dirty="0">
                <a:latin typeface="Arial" charset="0"/>
              </a:rPr>
              <a:t>This action completes the </a:t>
            </a:r>
            <a:r>
              <a:rPr lang="en-US" sz="1400" dirty="0" smtClean="0">
                <a:latin typeface="Arial" charset="0"/>
              </a:rPr>
              <a:t>performance evaluation process.</a:t>
            </a:r>
            <a:endParaRPr lang="en-US" sz="1400" dirty="0">
              <a:latin typeface="Arial" charset="0"/>
            </a:endParaRPr>
          </a:p>
        </p:txBody>
      </p:sp>
      <p:grpSp>
        <p:nvGrpSpPr>
          <p:cNvPr id="13318" name="Group 19"/>
          <p:cNvGrpSpPr>
            <a:grpSpLocks/>
          </p:cNvGrpSpPr>
          <p:nvPr/>
        </p:nvGrpSpPr>
        <p:grpSpPr bwMode="auto">
          <a:xfrm>
            <a:off x="1371600" y="2057400"/>
            <a:ext cx="7302500" cy="1295400"/>
            <a:chOff x="3657600" y="2819400"/>
            <a:chExt cx="5016500" cy="1295400"/>
          </a:xfrm>
        </p:grpSpPr>
        <p:sp>
          <p:nvSpPr>
            <p:cNvPr id="13322" name="Oval 9"/>
            <p:cNvSpPr>
              <a:spLocks noChangeArrowheads="1"/>
            </p:cNvSpPr>
            <p:nvPr/>
          </p:nvSpPr>
          <p:spPr bwMode="auto">
            <a:xfrm>
              <a:off x="3657600" y="3352800"/>
              <a:ext cx="990600" cy="762000"/>
            </a:xfrm>
            <a:prstGeom prst="ellipse">
              <a:avLst/>
            </a:prstGeom>
            <a:solidFill>
              <a:srgbClr val="92D050"/>
            </a:solidFill>
            <a:ln w="9525">
              <a:solidFill>
                <a:schemeClr val="tx1"/>
              </a:solidFill>
              <a:round/>
              <a:headEnd/>
              <a:tailEnd/>
            </a:ln>
          </p:spPr>
          <p:txBody>
            <a:bodyPr wrap="none" anchor="ctr"/>
            <a:lstStyle/>
            <a:p>
              <a:r>
                <a:rPr lang="en-US" sz="1000" b="1" dirty="0"/>
                <a:t>Reviewing </a:t>
              </a:r>
            </a:p>
            <a:p>
              <a:r>
                <a:rPr lang="en-US" sz="1000" b="1" dirty="0"/>
                <a:t>Official</a:t>
              </a:r>
            </a:p>
            <a:p>
              <a:r>
                <a:rPr lang="en-US" sz="1000" dirty="0"/>
                <a:t>Review</a:t>
              </a:r>
            </a:p>
          </p:txBody>
        </p:sp>
        <p:sp>
          <p:nvSpPr>
            <p:cNvPr id="28689" name="Oval 13"/>
            <p:cNvSpPr>
              <a:spLocks noChangeArrowheads="1"/>
            </p:cNvSpPr>
            <p:nvPr/>
          </p:nvSpPr>
          <p:spPr bwMode="auto">
            <a:xfrm>
              <a:off x="5257428" y="3352800"/>
              <a:ext cx="991304" cy="762000"/>
            </a:xfrm>
            <a:prstGeom prst="ellipse">
              <a:avLst/>
            </a:prstGeom>
            <a:solidFill>
              <a:schemeClr val="bg1">
                <a:lumMod val="75000"/>
              </a:schemeClr>
            </a:solidFill>
            <a:ln w="9525">
              <a:solidFill>
                <a:schemeClr val="tx1"/>
              </a:solidFill>
              <a:round/>
              <a:headEnd/>
              <a:tailEnd/>
            </a:ln>
          </p:spPr>
          <p:txBody>
            <a:bodyPr wrap="none" anchor="ctr"/>
            <a:lstStyle/>
            <a:p>
              <a:pPr>
                <a:defRPr/>
              </a:pPr>
              <a:endParaRPr lang="en-US" sz="1000" dirty="0"/>
            </a:p>
            <a:p>
              <a:pPr>
                <a:defRPr/>
              </a:pPr>
              <a:r>
                <a:rPr lang="en-US" sz="1000" b="1" dirty="0" smtClean="0"/>
                <a:t>PM PRA</a:t>
              </a:r>
            </a:p>
            <a:p>
              <a:pPr>
                <a:defRPr/>
              </a:pPr>
              <a:r>
                <a:rPr lang="en-US" sz="1000" dirty="0" smtClean="0"/>
                <a:t>Final Review</a:t>
              </a:r>
              <a:endParaRPr lang="en-US" sz="1000" dirty="0"/>
            </a:p>
            <a:p>
              <a:pPr>
                <a:defRPr/>
              </a:pPr>
              <a:endParaRPr lang="en-US" sz="1000" dirty="0"/>
            </a:p>
          </p:txBody>
        </p:sp>
        <p:sp>
          <p:nvSpPr>
            <p:cNvPr id="13324" name="AutoShape 14"/>
            <p:cNvSpPr>
              <a:spLocks noChangeArrowheads="1"/>
            </p:cNvSpPr>
            <p:nvPr/>
          </p:nvSpPr>
          <p:spPr bwMode="auto">
            <a:xfrm>
              <a:off x="4800600" y="3581400"/>
              <a:ext cx="304800" cy="304800"/>
            </a:xfrm>
            <a:prstGeom prst="rightArrow">
              <a:avLst>
                <a:gd name="adj1" fmla="val 50000"/>
                <a:gd name="adj2" fmla="val 33333"/>
              </a:avLst>
            </a:prstGeom>
            <a:solidFill>
              <a:srgbClr val="33CC33"/>
            </a:solidFill>
            <a:ln w="9525">
              <a:solidFill>
                <a:schemeClr val="tx1"/>
              </a:solidFill>
              <a:miter lim="800000"/>
              <a:headEnd/>
              <a:tailEnd/>
            </a:ln>
          </p:spPr>
          <p:txBody>
            <a:bodyPr wrap="none" anchor="ctr"/>
            <a:lstStyle/>
            <a:p>
              <a:endParaRPr lang="en-US" sz="1600" dirty="0"/>
            </a:p>
          </p:txBody>
        </p:sp>
        <p:sp>
          <p:nvSpPr>
            <p:cNvPr id="13325" name="AutoShape 19"/>
            <p:cNvSpPr>
              <a:spLocks noChangeArrowheads="1"/>
            </p:cNvSpPr>
            <p:nvPr/>
          </p:nvSpPr>
          <p:spPr bwMode="auto">
            <a:xfrm>
              <a:off x="6934200" y="2819400"/>
              <a:ext cx="1739900" cy="800100"/>
            </a:xfrm>
            <a:prstGeom prst="rightArrow">
              <a:avLst>
                <a:gd name="adj1" fmla="val 50000"/>
                <a:gd name="adj2" fmla="val 51788"/>
              </a:avLst>
            </a:prstGeom>
            <a:solidFill>
              <a:srgbClr val="33CC33"/>
            </a:solidFill>
            <a:ln w="9525">
              <a:solidFill>
                <a:schemeClr val="tx1"/>
              </a:solidFill>
              <a:miter lim="800000"/>
              <a:headEnd/>
              <a:tailEnd/>
            </a:ln>
          </p:spPr>
          <p:txBody>
            <a:bodyPr wrap="none" anchor="ctr"/>
            <a:lstStyle/>
            <a:p>
              <a:r>
                <a:rPr lang="en-US" sz="1000" dirty="0"/>
                <a:t>Final Rating to Employee</a:t>
              </a:r>
            </a:p>
          </p:txBody>
        </p:sp>
      </p:grpSp>
      <p:sp>
        <p:nvSpPr>
          <p:cNvPr id="13319" name="AutoShape 29"/>
          <p:cNvSpPr>
            <a:spLocks noChangeArrowheads="1"/>
          </p:cNvSpPr>
          <p:nvPr/>
        </p:nvSpPr>
        <p:spPr bwMode="auto">
          <a:xfrm>
            <a:off x="6172200" y="3048000"/>
            <a:ext cx="2514600" cy="760413"/>
          </a:xfrm>
          <a:prstGeom prst="rightArrow">
            <a:avLst>
              <a:gd name="adj1" fmla="val 50000"/>
              <a:gd name="adj2" fmla="val 55788"/>
            </a:avLst>
          </a:prstGeom>
          <a:solidFill>
            <a:srgbClr val="33CC33"/>
          </a:solidFill>
          <a:ln w="9525">
            <a:solidFill>
              <a:schemeClr val="tx1"/>
            </a:solidFill>
            <a:miter lim="800000"/>
            <a:headEnd/>
            <a:tailEnd/>
          </a:ln>
        </p:spPr>
        <p:txBody>
          <a:bodyPr wrap="none" anchor="ctr"/>
          <a:lstStyle/>
          <a:p>
            <a:endParaRPr lang="en-US" sz="1000" dirty="0"/>
          </a:p>
          <a:p>
            <a:r>
              <a:rPr lang="en-US" sz="1000" dirty="0"/>
              <a:t>Final Rating available to</a:t>
            </a:r>
          </a:p>
          <a:p>
            <a:r>
              <a:rPr lang="en-US" sz="1000" dirty="0" smtClean="0"/>
              <a:t>Pay Pool </a:t>
            </a:r>
            <a:r>
              <a:rPr lang="en-US" sz="1000" dirty="0"/>
              <a:t>Manager</a:t>
            </a:r>
          </a:p>
          <a:p>
            <a:endParaRPr lang="en-US" sz="1000" dirty="0"/>
          </a:p>
        </p:txBody>
      </p:sp>
      <p:sp>
        <p:nvSpPr>
          <p:cNvPr id="10" name="TextBox 9"/>
          <p:cNvSpPr txBox="1"/>
          <p:nvPr/>
        </p:nvSpPr>
        <p:spPr bwMode="auto">
          <a:xfrm>
            <a:off x="6731000" y="2755900"/>
            <a:ext cx="1066800" cy="415498"/>
          </a:xfrm>
          <a:prstGeom prst="rect">
            <a:avLst/>
          </a:prstGeom>
          <a:noFill/>
        </p:spPr>
        <p:txBody>
          <a:bodyPr>
            <a:spAutoFit/>
          </a:bodyPr>
          <a:lstStyle/>
          <a:p>
            <a:pPr>
              <a:defRPr/>
            </a:pPr>
            <a:r>
              <a:rPr lang="en-US" sz="1050" dirty="0" smtClean="0">
                <a:solidFill>
                  <a:srgbClr val="FF0000"/>
                </a:solidFill>
              </a:rPr>
              <a:t>NLT </a:t>
            </a:r>
          </a:p>
          <a:p>
            <a:pPr>
              <a:defRPr/>
            </a:pPr>
            <a:r>
              <a:rPr lang="en-US" sz="1050" dirty="0" smtClean="0">
                <a:solidFill>
                  <a:srgbClr val="FF0000"/>
                </a:solidFill>
              </a:rPr>
              <a:t>25 </a:t>
            </a:r>
            <a:r>
              <a:rPr lang="en-US" sz="1050" dirty="0">
                <a:solidFill>
                  <a:srgbClr val="FF0000"/>
                </a:solidFill>
              </a:rPr>
              <a:t>November</a:t>
            </a:r>
          </a:p>
        </p:txBody>
      </p:sp>
      <p:sp>
        <p:nvSpPr>
          <p:cNvPr id="13321" name="AutoShape 14"/>
          <p:cNvSpPr>
            <a:spLocks noChangeArrowheads="1"/>
          </p:cNvSpPr>
          <p:nvPr/>
        </p:nvSpPr>
        <p:spPr bwMode="auto">
          <a:xfrm>
            <a:off x="5443538" y="2817813"/>
            <a:ext cx="444500" cy="304800"/>
          </a:xfrm>
          <a:prstGeom prst="rightArrow">
            <a:avLst>
              <a:gd name="adj1" fmla="val 50000"/>
              <a:gd name="adj2" fmla="val 33393"/>
            </a:avLst>
          </a:prstGeom>
          <a:solidFill>
            <a:srgbClr val="33CC33"/>
          </a:solidFill>
          <a:ln w="9525">
            <a:solidFill>
              <a:schemeClr val="tx1"/>
            </a:solidFill>
            <a:miter lim="800000"/>
            <a:headEnd/>
            <a:tailEnd/>
          </a:ln>
        </p:spPr>
        <p:txBody>
          <a:bodyPr wrap="none" anchor="ctr"/>
          <a:lstStyle/>
          <a:p>
            <a:endParaRPr lang="en-US" sz="1600" dirty="0"/>
          </a:p>
        </p:txBody>
      </p:sp>
      <p:pic>
        <p:nvPicPr>
          <p:cNvPr id="14" name="Picture 1" descr="DCIPS_blue_logo"/>
          <p:cNvPicPr>
            <a:picLocks noChangeAspect="1" noChangeArrowheads="1"/>
          </p:cNvPicPr>
          <p:nvPr/>
        </p:nvPicPr>
        <p:blipFill>
          <a:blip r:embed="rId3" cstate="print"/>
          <a:srcRect/>
          <a:stretch>
            <a:fillRect/>
          </a:stretch>
        </p:blipFill>
        <p:spPr bwMode="auto">
          <a:xfrm>
            <a:off x="7222803" y="269875"/>
            <a:ext cx="1857698" cy="987425"/>
          </a:xfrm>
          <a:prstGeom prst="rect">
            <a:avLst/>
          </a:prstGeom>
          <a:noFill/>
          <a:ln w="9525">
            <a:noFill/>
            <a:miter lim="800000"/>
            <a:headEnd/>
            <a:tailEnd/>
          </a:ln>
        </p:spPr>
      </p:pic>
      <p:sp>
        <p:nvSpPr>
          <p:cNvPr id="11266" name="Rectangle 4"/>
          <p:cNvSpPr>
            <a:spLocks noGrp="1" noChangeArrowheads="1"/>
          </p:cNvSpPr>
          <p:nvPr>
            <p:ph type="title" idx="4294967295"/>
          </p:nvPr>
        </p:nvSpPr>
        <p:spPr>
          <a:xfrm>
            <a:off x="1435100" y="400050"/>
            <a:ext cx="6172200" cy="762000"/>
          </a:xfrm>
        </p:spPr>
        <p:txBody>
          <a:bodyPr>
            <a:noAutofit/>
          </a:bodyPr>
          <a:lstStyle/>
          <a:p>
            <a:pPr algn="ctr">
              <a:defRPr/>
            </a:pPr>
            <a:r>
              <a:rPr lang="en-US" sz="2800" dirty="0" smtClean="0">
                <a:solidFill>
                  <a:srgbClr val="003366"/>
                </a:solidFill>
              </a:rPr>
              <a:t>Completing the Performance Evaluation Process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752600" y="182563"/>
            <a:ext cx="5486400" cy="1112837"/>
          </a:xfrm>
        </p:spPr>
        <p:txBody>
          <a:bodyPr/>
          <a:lstStyle/>
          <a:p>
            <a:pPr algn="ctr"/>
            <a:r>
              <a:rPr lang="en-US" sz="2800" dirty="0" smtClean="0">
                <a:solidFill>
                  <a:srgbClr val="003366"/>
                </a:solidFill>
              </a:rPr>
              <a:t>PM PRA Delegations of Authorities </a:t>
            </a:r>
          </a:p>
        </p:txBody>
      </p:sp>
      <p:sp>
        <p:nvSpPr>
          <p:cNvPr id="14339" name="Slide Number Placeholder 3"/>
          <p:cNvSpPr>
            <a:spLocks noGrp="1"/>
          </p:cNvSpPr>
          <p:nvPr>
            <p:ph type="sldNum" sz="quarter" idx="12"/>
          </p:nvPr>
        </p:nvSpPr>
        <p:spPr>
          <a:noFill/>
        </p:spPr>
        <p:txBody>
          <a:bodyPr/>
          <a:lstStyle/>
          <a:p>
            <a:fld id="{8B5ACEDB-04B1-492F-997E-64C004B956A8}" type="slidenum">
              <a:rPr lang="en-US" smtClean="0">
                <a:latin typeface="Arial" pitchFamily="34" charset="0"/>
              </a:rPr>
              <a:pPr/>
              <a:t>9</a:t>
            </a:fld>
            <a:endParaRPr lang="en-US" dirty="0" smtClean="0">
              <a:latin typeface="Arial" pitchFamily="34" charset="0"/>
            </a:endParaRPr>
          </a:p>
        </p:txBody>
      </p:sp>
      <p:graphicFrame>
        <p:nvGraphicFramePr>
          <p:cNvPr id="5" name="Content Placeholder 5"/>
          <p:cNvGraphicFramePr>
            <a:graphicFrameLocks noGrp="1"/>
          </p:cNvGraphicFramePr>
          <p:nvPr>
            <p:extLst>
              <p:ext uri="{D42A27DB-BD31-4B8C-83A1-F6EECF244321}">
                <p14:modId xmlns:p14="http://schemas.microsoft.com/office/powerpoint/2010/main" val="3046864047"/>
              </p:ext>
            </p:extLst>
          </p:nvPr>
        </p:nvGraphicFramePr>
        <p:xfrm>
          <a:off x="342900" y="1525714"/>
          <a:ext cx="8470900" cy="4760786"/>
        </p:xfrm>
        <a:graphic>
          <a:graphicData uri="http://schemas.openxmlformats.org/drawingml/2006/table">
            <a:tbl>
              <a:tblPr/>
              <a:tblGrid>
                <a:gridCol w="1678802"/>
                <a:gridCol w="6792098"/>
              </a:tblGrid>
              <a:tr h="7439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Arial" pitchFamily="34" charset="0"/>
                        </a:rPr>
                        <a:t>PRA Level</a:t>
                      </a:r>
                    </a:p>
                  </a:txBody>
                  <a:tcPr horzOverflow="overflow">
                    <a:lnL w="9525" cap="flat" cmpd="sng" algn="ctr">
                      <a:solidFill>
                        <a:srgbClr val="292989"/>
                      </a:solidFill>
                      <a:prstDash val="solid"/>
                      <a:round/>
                      <a:headEnd type="none" w="med" len="med"/>
                      <a:tailEnd type="none" w="med" len="med"/>
                    </a:lnL>
                    <a:lnR>
                      <a:noFill/>
                    </a:lnR>
                    <a:lnT w="9525" cap="flat" cmpd="sng" algn="ctr">
                      <a:solidFill>
                        <a:srgbClr val="292989"/>
                      </a:solidFill>
                      <a:prstDash val="solid"/>
                      <a:round/>
                      <a:headEnd type="none" w="med" len="med"/>
                      <a:tailEnd type="none" w="med" len="med"/>
                    </a:lnT>
                    <a:lnB w="9525" cap="flat" cmpd="sng" algn="ctr">
                      <a:solidFill>
                        <a:srgbClr val="292989"/>
                      </a:solidFill>
                      <a:prstDash val="solid"/>
                      <a:round/>
                      <a:headEnd type="none" w="med" len="med"/>
                      <a:tailEnd type="none" w="med" len="med"/>
                    </a:lnB>
                    <a:lnTlToBr>
                      <a:noFill/>
                    </a:lnTlToBr>
                    <a:lnBlToTr>
                      <a:noFill/>
                    </a:lnBlToTr>
                    <a:solidFill>
                      <a:srgbClr val="19194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Arial" pitchFamily="34" charset="0"/>
                        </a:rPr>
                        <a:t>Delegation of Authority</a:t>
                      </a:r>
                    </a:p>
                  </a:txBody>
                  <a:tcPr horzOverflow="overflow">
                    <a:lnL>
                      <a:noFill/>
                    </a:lnL>
                    <a:lnR w="9525" cap="flat" cmpd="sng" algn="ctr">
                      <a:solidFill>
                        <a:srgbClr val="292989"/>
                      </a:solidFill>
                      <a:prstDash val="solid"/>
                      <a:round/>
                      <a:headEnd type="none" w="med" len="med"/>
                      <a:tailEnd type="none" w="med" len="med"/>
                    </a:lnR>
                    <a:lnT w="9525" cap="flat" cmpd="sng" algn="ctr">
                      <a:solidFill>
                        <a:srgbClr val="292989"/>
                      </a:solidFill>
                      <a:prstDash val="solid"/>
                      <a:round/>
                      <a:headEnd type="none" w="med" len="med"/>
                      <a:tailEnd type="none" w="med" len="med"/>
                    </a:lnT>
                    <a:lnB w="9525" cap="flat" cmpd="sng" algn="ctr">
                      <a:solidFill>
                        <a:srgbClr val="292989"/>
                      </a:solidFill>
                      <a:prstDash val="solid"/>
                      <a:round/>
                      <a:headEnd type="none" w="med" len="med"/>
                      <a:tailEnd type="none" w="med" len="med"/>
                    </a:lnB>
                    <a:lnTlToBr>
                      <a:noFill/>
                    </a:lnTlToBr>
                    <a:lnBlToTr>
                      <a:noFill/>
                    </a:lnBlToTr>
                    <a:solidFill>
                      <a:srgbClr val="19194D"/>
                    </a:solidFill>
                  </a:tcPr>
                </a:tc>
              </a:tr>
              <a:tr h="87135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rPr>
                        <a:t>Army  </a:t>
                      </a:r>
                      <a:endParaRPr kumimoji="0" lang="en-US" sz="18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PM PRA</a:t>
                      </a:r>
                    </a:p>
                  </a:txBody>
                  <a:tcPr horzOverflow="overflow">
                    <a:lnL w="9525" cap="flat" cmpd="sng" algn="ctr">
                      <a:solidFill>
                        <a:srgbClr val="292989"/>
                      </a:solidFill>
                      <a:prstDash val="solid"/>
                      <a:round/>
                      <a:headEnd type="none" w="med" len="med"/>
                      <a:tailEnd type="none" w="med" len="med"/>
                    </a:lnL>
                    <a:lnR>
                      <a:noFill/>
                    </a:lnR>
                    <a:lnT w="9525" cap="flat" cmpd="sng" algn="ctr">
                      <a:solidFill>
                        <a:srgbClr val="292989"/>
                      </a:solidFill>
                      <a:prstDash val="solid"/>
                      <a:round/>
                      <a:headEnd type="none" w="med" len="med"/>
                      <a:tailEnd type="none" w="med" len="med"/>
                    </a:lnT>
                    <a:lnB w="9525" cap="flat" cmpd="sng" algn="ctr">
                      <a:solidFill>
                        <a:srgbClr val="292989"/>
                      </a:solidFill>
                      <a:prstDash val="solid"/>
                      <a:round/>
                      <a:headEnd type="none" w="med" len="med"/>
                      <a:tailEnd type="none" w="med" len="med"/>
                    </a:lnB>
                    <a:lnTlToBr>
                      <a:noFill/>
                    </a:lnTlToBr>
                    <a:lnBlToTr>
                      <a:noFill/>
                    </a:lnBlToTr>
                    <a:noFill/>
                  </a:tcPr>
                </a:tc>
                <a:tc>
                  <a:txBody>
                    <a:bodyPr/>
                    <a:lstStyle/>
                    <a:p>
                      <a:pPr marL="0" marR="0" lvl="1" indent="0" algn="l" defTabSz="914400" rtl="0" eaLnBrk="1" fontAlgn="base" latinLnBrk="0" hangingPunct="1">
                        <a:lnSpc>
                          <a:spcPct val="100000"/>
                        </a:lnSpc>
                        <a:spcBef>
                          <a:spcPct val="0"/>
                        </a:spcBef>
                        <a:spcAft>
                          <a:spcPct val="0"/>
                        </a:spcAft>
                        <a:buClrTx/>
                        <a:buSzTx/>
                        <a:buFontTx/>
                        <a:buNone/>
                        <a:tabLst/>
                      </a:pPr>
                      <a:r>
                        <a:rPr lang="en-US" sz="1500" kern="1200" dirty="0" smtClean="0">
                          <a:solidFill>
                            <a:schemeClr val="tx1"/>
                          </a:solidFill>
                          <a:latin typeface="+mn-lt"/>
                          <a:ea typeface="+mn-ea"/>
                          <a:cs typeface="+mn-cs"/>
                        </a:rPr>
                        <a:t>The HQDA ADCS G-2 is the PM PRA authority for Army.  The Army PM PRA is the final review authority for official reconsideration of the evaluation of record when the employee disagrees with the Command PM PRA decision.</a:t>
                      </a:r>
                      <a:endParaRPr kumimoji="0" lang="en-US" sz="1500" b="0" i="0" u="none" strike="noStrike" cap="none" normalizeH="0" baseline="0" dirty="0" smtClean="0">
                        <a:ln>
                          <a:noFill/>
                        </a:ln>
                        <a:solidFill>
                          <a:schemeClr val="tx1"/>
                        </a:solidFill>
                        <a:effectLst/>
                        <a:latin typeface="Arial" pitchFamily="34" charset="0"/>
                      </a:endParaRPr>
                    </a:p>
                  </a:txBody>
                  <a:tcPr horzOverflow="overflow">
                    <a:lnL>
                      <a:noFill/>
                    </a:lnL>
                    <a:lnR w="9525" cap="flat" cmpd="sng" algn="ctr">
                      <a:solidFill>
                        <a:srgbClr val="292989"/>
                      </a:solidFill>
                      <a:prstDash val="solid"/>
                      <a:round/>
                      <a:headEnd type="none" w="med" len="med"/>
                      <a:tailEnd type="none" w="med" len="med"/>
                    </a:lnR>
                    <a:lnT w="9525" cap="flat" cmpd="sng" algn="ctr">
                      <a:solidFill>
                        <a:srgbClr val="292989"/>
                      </a:solidFill>
                      <a:prstDash val="solid"/>
                      <a:round/>
                      <a:headEnd type="none" w="med" len="med"/>
                      <a:tailEnd type="none" w="med" len="med"/>
                    </a:lnT>
                    <a:lnB w="9525" cap="flat" cmpd="sng" algn="ctr">
                      <a:solidFill>
                        <a:srgbClr val="292989"/>
                      </a:solidFill>
                      <a:prstDash val="solid"/>
                      <a:round/>
                      <a:headEnd type="none" w="med" len="med"/>
                      <a:tailEnd type="none" w="med" len="med"/>
                    </a:lnB>
                    <a:lnTlToBr>
                      <a:noFill/>
                    </a:lnTlToBr>
                    <a:lnBlToTr>
                      <a:noFill/>
                    </a:lnBlToTr>
                    <a:noFill/>
                  </a:tcPr>
                </a:tc>
              </a:tr>
              <a:tr h="31455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rPr>
                        <a:t>Command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rPr>
                        <a:t>PM PRA</a:t>
                      </a:r>
                    </a:p>
                  </a:txBody>
                  <a:tcPr horzOverflow="overflow">
                    <a:lnL w="9525" cap="flat" cmpd="sng" algn="ctr">
                      <a:solidFill>
                        <a:srgbClr val="292989"/>
                      </a:solidFill>
                      <a:prstDash val="solid"/>
                      <a:round/>
                      <a:headEnd type="none" w="med" len="med"/>
                      <a:tailEnd type="none" w="med" len="med"/>
                    </a:lnL>
                    <a:lnR>
                      <a:noFill/>
                    </a:lnR>
                    <a:lnT w="9525" cap="flat" cmpd="sng" algn="ctr">
                      <a:solidFill>
                        <a:srgbClr val="292989"/>
                      </a:solidFill>
                      <a:prstDash val="solid"/>
                      <a:round/>
                      <a:headEnd type="none" w="med" len="med"/>
                      <a:tailEnd type="none" w="med" len="med"/>
                    </a:lnT>
                    <a:lnB w="9525" cap="flat" cmpd="sng" algn="ctr">
                      <a:solidFill>
                        <a:srgbClr val="292989"/>
                      </a:solidFill>
                      <a:prstDash val="solid"/>
                      <a:round/>
                      <a:headEnd type="none" w="med" len="med"/>
                      <a:tailEnd type="none" w="med" len="med"/>
                    </a:lnB>
                    <a:lnTlToBr>
                      <a:noFill/>
                    </a:lnTlToBr>
                    <a:lnBlToTr>
                      <a:noFill/>
                    </a:lnBlToTr>
                    <a:noFill/>
                  </a:tcPr>
                </a:tc>
                <a:tc>
                  <a:txBody>
                    <a:bodyPr/>
                    <a:lstStyle/>
                    <a:p>
                      <a:pPr marL="0" marR="0" algn="l">
                        <a:lnSpc>
                          <a:spcPct val="100000"/>
                        </a:lnSpc>
                        <a:spcBef>
                          <a:spcPts val="0"/>
                        </a:spcBef>
                        <a:spcAft>
                          <a:spcPts val="1000"/>
                        </a:spcAft>
                      </a:pPr>
                      <a:r>
                        <a:rPr lang="en-US" sz="1500" dirty="0">
                          <a:latin typeface="+mn-lt"/>
                          <a:ea typeface="Times New Roman"/>
                          <a:cs typeface="Calibri"/>
                        </a:rPr>
                        <a:t>The commanders of the ACOMs, ASCCs, DRUs and AASA </a:t>
                      </a:r>
                      <a:r>
                        <a:rPr lang="en-US" sz="1500" dirty="0" smtClean="0">
                          <a:latin typeface="+mn-lt"/>
                          <a:ea typeface="Times New Roman"/>
                          <a:cs typeface="Calibri"/>
                        </a:rPr>
                        <a:t>serve as the Command PM PRA for their respective</a:t>
                      </a:r>
                      <a:r>
                        <a:rPr lang="en-US" sz="1500" baseline="0" dirty="0" smtClean="0">
                          <a:latin typeface="+mn-lt"/>
                          <a:ea typeface="Times New Roman"/>
                          <a:cs typeface="Calibri"/>
                        </a:rPr>
                        <a:t> command. </a:t>
                      </a:r>
                      <a:r>
                        <a:rPr lang="en-US" sz="1500" dirty="0" smtClean="0">
                          <a:latin typeface="+mn-lt"/>
                          <a:ea typeface="Times New Roman"/>
                          <a:cs typeface="Calibri"/>
                        </a:rPr>
                        <a:t>They </a:t>
                      </a:r>
                      <a:r>
                        <a:rPr lang="en-US" sz="1500" dirty="0">
                          <a:latin typeface="+mn-lt"/>
                          <a:ea typeface="Times New Roman"/>
                          <a:cs typeface="Calibri"/>
                        </a:rPr>
                        <a:t>e</a:t>
                      </a:r>
                      <a:r>
                        <a:rPr lang="en-US" sz="1500" dirty="0">
                          <a:latin typeface="+mn-lt"/>
                          <a:ea typeface="Times New Roman"/>
                          <a:cs typeface="Times New Roman"/>
                        </a:rPr>
                        <a:t>stablish their respective PM PRA structure through the appointment of Organizational PM PRA(s).  Organizational PM PRAs may be specific individuals or panels (headed by a chairperson) that report back to and provide recommendations to the PM PRA. </a:t>
                      </a:r>
                      <a:r>
                        <a:rPr lang="en-US" sz="1500" dirty="0">
                          <a:latin typeface="+mn-lt"/>
                          <a:ea typeface="Times New Roman"/>
                          <a:cs typeface="Calibri"/>
                        </a:rPr>
                        <a:t> Command PM PRAs may </a:t>
                      </a:r>
                      <a:r>
                        <a:rPr lang="en-US" sz="1500" dirty="0" smtClean="0">
                          <a:latin typeface="+mn-lt"/>
                          <a:ea typeface="Times New Roman"/>
                          <a:cs typeface="Calibri"/>
                        </a:rPr>
                        <a:t>appoint Organizational PM PRA’s within</a:t>
                      </a:r>
                      <a:r>
                        <a:rPr lang="en-US" sz="1500" baseline="0" dirty="0" smtClean="0">
                          <a:latin typeface="+mn-lt"/>
                          <a:ea typeface="Times New Roman"/>
                          <a:cs typeface="Calibri"/>
                        </a:rPr>
                        <a:t> their subordinate organizations </a:t>
                      </a:r>
                      <a:r>
                        <a:rPr lang="en-US" sz="1500" dirty="0" smtClean="0">
                          <a:latin typeface="+mn-lt"/>
                          <a:ea typeface="Times New Roman"/>
                          <a:cs typeface="Calibri"/>
                        </a:rPr>
                        <a:t>(but </a:t>
                      </a:r>
                      <a:r>
                        <a:rPr lang="en-US" sz="1500" dirty="0">
                          <a:latin typeface="+mn-lt"/>
                          <a:ea typeface="Times New Roman"/>
                          <a:cs typeface="Calibri"/>
                        </a:rPr>
                        <a:t>not reconsideration authorities) to no lower than Commanders (Colonel – 06 and above, or civilian equivalent</a:t>
                      </a:r>
                      <a:r>
                        <a:rPr lang="en-US" sz="1500" dirty="0" smtClean="0">
                          <a:latin typeface="+mn-lt"/>
                          <a:ea typeface="Times New Roman"/>
                          <a:cs typeface="Calibri"/>
                        </a:rPr>
                        <a:t>).</a:t>
                      </a:r>
                    </a:p>
                    <a:p>
                      <a:pPr marL="0" marR="0" algn="l">
                        <a:lnSpc>
                          <a:spcPct val="100000"/>
                        </a:lnSpc>
                        <a:spcBef>
                          <a:spcPts val="0"/>
                        </a:spcBef>
                        <a:spcAft>
                          <a:spcPts val="1000"/>
                        </a:spcAft>
                      </a:pPr>
                      <a:r>
                        <a:rPr lang="en-US" sz="1500" kern="1200" dirty="0" smtClean="0">
                          <a:solidFill>
                            <a:schemeClr val="tx1"/>
                          </a:solidFill>
                          <a:latin typeface="+mn-lt"/>
                          <a:ea typeface="+mn-ea"/>
                          <a:cs typeface="+mn-cs"/>
                        </a:rPr>
                        <a:t>Commanders of ACOMs, ASCCs and DRUs may further delegate the authority to serve as the Command PM PRA to their Deputy Commander or Command Chief of Staff.</a:t>
                      </a:r>
                      <a:r>
                        <a:rPr lang="en-US" sz="1500" i="1" kern="1200" dirty="0" smtClean="0">
                          <a:solidFill>
                            <a:schemeClr val="tx1"/>
                          </a:solidFill>
                          <a:latin typeface="+mn-lt"/>
                          <a:ea typeface="+mn-ea"/>
                          <a:cs typeface="+mn-cs"/>
                        </a:rPr>
                        <a:t>  </a:t>
                      </a:r>
                      <a:r>
                        <a:rPr lang="en-US" sz="1500" kern="1200" dirty="0" smtClean="0">
                          <a:solidFill>
                            <a:schemeClr val="tx1"/>
                          </a:solidFill>
                          <a:latin typeface="+mn-lt"/>
                          <a:ea typeface="+mn-ea"/>
                          <a:cs typeface="+mn-cs"/>
                        </a:rPr>
                        <a:t>For Headquarters, Department of the Army, the AASA may further delegate the authority to the Deputy Administrative Assistant to the Secretary of the Army or to the Principal Officials.</a:t>
                      </a:r>
                      <a:endParaRPr lang="en-US" sz="1500" dirty="0">
                        <a:latin typeface="+mn-lt"/>
                        <a:ea typeface="Times New Roman"/>
                        <a:cs typeface="Times New Roman"/>
                      </a:endParaRPr>
                    </a:p>
                  </a:txBody>
                  <a:tcPr marL="114300" marR="114300" marT="0" marB="0">
                    <a:lnL>
                      <a:noFill/>
                    </a:lnL>
                    <a:lnR w="9525" cap="flat" cmpd="sng" algn="ctr">
                      <a:solidFill>
                        <a:srgbClr val="292989"/>
                      </a:solidFill>
                      <a:prstDash val="solid"/>
                      <a:round/>
                      <a:headEnd type="none" w="med" len="med"/>
                      <a:tailEnd type="none" w="med" len="med"/>
                    </a:lnR>
                    <a:lnT w="9525" cap="flat" cmpd="sng" algn="ctr">
                      <a:solidFill>
                        <a:srgbClr val="292989"/>
                      </a:solidFill>
                      <a:prstDash val="solid"/>
                      <a:round/>
                      <a:headEnd type="none" w="med" len="med"/>
                      <a:tailEnd type="none" w="med" len="med"/>
                    </a:lnT>
                    <a:lnB w="9525" cap="flat" cmpd="sng" algn="ctr">
                      <a:solidFill>
                        <a:srgbClr val="292989"/>
                      </a:solidFill>
                      <a:prstDash val="solid"/>
                      <a:round/>
                      <a:headEnd type="none" w="med" len="med"/>
                      <a:tailEnd type="none" w="med" len="med"/>
                    </a:lnB>
                    <a:lnTlToBr>
                      <a:noFill/>
                    </a:lnTlToBr>
                    <a:lnBlToTr>
                      <a:noFill/>
                    </a:lnBlToTr>
                    <a:noFill/>
                  </a:tcPr>
                </a:tc>
              </a:tr>
            </a:tbl>
          </a:graphicData>
        </a:graphic>
      </p:graphicFrame>
      <p:pic>
        <p:nvPicPr>
          <p:cNvPr id="6" name="Picture 1" descr="DCIPS_blue_logo"/>
          <p:cNvPicPr>
            <a:picLocks noChangeAspect="1" noChangeArrowheads="1"/>
          </p:cNvPicPr>
          <p:nvPr/>
        </p:nvPicPr>
        <p:blipFill>
          <a:blip r:embed="rId3" cstate="print"/>
          <a:srcRect/>
          <a:stretch>
            <a:fillRect/>
          </a:stretch>
        </p:blipFill>
        <p:spPr bwMode="auto">
          <a:xfrm>
            <a:off x="7222803" y="269875"/>
            <a:ext cx="1857698" cy="987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15796</TotalTime>
  <Words>4000</Words>
  <Application>Microsoft Office PowerPoint</Application>
  <PresentationFormat>On-screen Show (4:3)</PresentationFormat>
  <Paragraphs>425</Paragraphs>
  <Slides>31</Slides>
  <Notes>31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9" baseType="lpstr">
      <vt:lpstr>Arial</vt:lpstr>
      <vt:lpstr>Arial Black</vt:lpstr>
      <vt:lpstr>Bitstream Vera Sans</vt:lpstr>
      <vt:lpstr>Calibri</vt:lpstr>
      <vt:lpstr>Times New Roman</vt:lpstr>
      <vt:lpstr>Wingdings</vt:lpstr>
      <vt:lpstr>Default Design</vt:lpstr>
      <vt:lpstr>Chart</vt:lpstr>
      <vt:lpstr>Performance Management Performance Review Authority Guidance  </vt:lpstr>
      <vt:lpstr>Guidance Purpose</vt:lpstr>
      <vt:lpstr>DCIPS Year-End Performance Management Schedule</vt:lpstr>
      <vt:lpstr>Roles and responsibilities</vt:lpstr>
      <vt:lpstr>Role of PM PRA </vt:lpstr>
      <vt:lpstr>PM PRA Responsibilities</vt:lpstr>
      <vt:lpstr>PM PRA Responsibilities (cont’d)</vt:lpstr>
      <vt:lpstr>Completing the Performance Evaluation Process</vt:lpstr>
      <vt:lpstr>PM PRA Delegations of Authorities </vt:lpstr>
      <vt:lpstr>        Army PM PRA</vt:lpstr>
      <vt:lpstr>Command PM PRA</vt:lpstr>
      <vt:lpstr>Organizational PM PRA</vt:lpstr>
      <vt:lpstr>Preparation</vt:lpstr>
      <vt:lpstr>Preparation</vt:lpstr>
      <vt:lpstr>Preparation (cont’d)</vt:lpstr>
      <vt:lpstr>Pre-decisional Prohibited Actions</vt:lpstr>
      <vt:lpstr>Statistical review process and Analysis</vt:lpstr>
      <vt:lpstr>Purpose of Statistical Review Process</vt:lpstr>
      <vt:lpstr>Examples of Rating Analysis</vt:lpstr>
      <vt:lpstr>DPAT Tool to Assist PM PRA</vt:lpstr>
      <vt:lpstr>DPAT Sample Rating Statistics Worksheet</vt:lpstr>
      <vt:lpstr>Typical DCIPS Rating Distribution</vt:lpstr>
      <vt:lpstr>Inflated DCIPS Rating</vt:lpstr>
      <vt:lpstr>Potential DPAT Rating Charts</vt:lpstr>
      <vt:lpstr>Additional Levels of Analysis </vt:lpstr>
      <vt:lpstr>Resolving Rating Inconsistency</vt:lpstr>
      <vt:lpstr>Modal Rating Decision</vt:lpstr>
      <vt:lpstr>Completing the PM PRA Process</vt:lpstr>
      <vt:lpstr>Resources</vt:lpstr>
      <vt:lpstr>BACKUP Slides</vt:lpstr>
      <vt:lpstr>Overall DCIPS Performance Rating Standards</vt:lpstr>
    </vt:vector>
  </TitlesOfParts>
  <Company>CPMS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DCIPS Implementation Kick-Off Meeting</dc:title>
  <dc:creator>Leviner, Richard J Mr CIV USA DCS G-2</dc:creator>
  <cp:lastModifiedBy>Carbo, Shandon O. Ms CTR DCS, G-2</cp:lastModifiedBy>
  <cp:revision>516</cp:revision>
  <cp:lastPrinted>2011-07-15T16:35:24Z</cp:lastPrinted>
  <dcterms:created xsi:type="dcterms:W3CDTF">2007-09-04T14:48:46Z</dcterms:created>
  <dcterms:modified xsi:type="dcterms:W3CDTF">2019-08-01T16:01:26Z</dcterms:modified>
</cp:coreProperties>
</file>